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976" r:id="rId2"/>
    <p:sldId id="988" r:id="rId3"/>
    <p:sldId id="1191" r:id="rId4"/>
    <p:sldId id="1194" r:id="rId5"/>
    <p:sldId id="1561" r:id="rId6"/>
    <p:sldId id="1562" r:id="rId7"/>
    <p:sldId id="1563" r:id="rId8"/>
    <p:sldId id="1301" r:id="rId9"/>
    <p:sldId id="1299" r:id="rId10"/>
    <p:sldId id="1300" r:id="rId11"/>
    <p:sldId id="1197" r:id="rId12"/>
    <p:sldId id="1200" r:id="rId13"/>
    <p:sldId id="1195" r:id="rId14"/>
    <p:sldId id="1545" r:id="rId15"/>
    <p:sldId id="1546" r:id="rId16"/>
    <p:sldId id="1547" r:id="rId17"/>
    <p:sldId id="1548" r:id="rId18"/>
    <p:sldId id="1228" r:id="rId19"/>
    <p:sldId id="1549" r:id="rId20"/>
    <p:sldId id="1550" r:id="rId21"/>
    <p:sldId id="1564" r:id="rId22"/>
    <p:sldId id="1565" r:id="rId23"/>
    <p:sldId id="1551" r:id="rId24"/>
    <p:sldId id="1552" r:id="rId25"/>
    <p:sldId id="1553" r:id="rId26"/>
    <p:sldId id="1554" r:id="rId27"/>
    <p:sldId id="1555" r:id="rId28"/>
    <p:sldId id="1566" r:id="rId29"/>
    <p:sldId id="1567" r:id="rId30"/>
    <p:sldId id="1556" r:id="rId31"/>
    <p:sldId id="1557" r:id="rId32"/>
    <p:sldId id="1558" r:id="rId33"/>
    <p:sldId id="1559" r:id="rId34"/>
    <p:sldId id="1560" r:id="rId35"/>
    <p:sldId id="1174" r:id="rId36"/>
  </p:sldIdLst>
  <p:sldSz cx="12801600" cy="7200900"/>
  <p:notesSz cx="6735763" cy="9866313"/>
  <p:defaultTextStyle>
    <a:defPPr>
      <a:defRPr lang="en-US"/>
    </a:defPPr>
    <a:lvl1pPr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2135"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635"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5770"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7270"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9405" algn="l" defTabSz="1143635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431540" algn="l" defTabSz="1143635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003040" algn="l" defTabSz="1143635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575175" algn="l" defTabSz="1143635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1">
          <p15:clr>
            <a:srgbClr val="A4A3A4"/>
          </p15:clr>
        </p15:guide>
        <p15:guide id="2" pos="4032">
          <p15:clr>
            <a:srgbClr val="A4A3A4"/>
          </p15:clr>
        </p15:guide>
        <p15:guide id="3" orient="horz" pos="26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0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d Chen" initials="NC" lastIdx="1" clrIdx="0">
    <p:extLst>
      <p:ext uri="{19B8F6BF-5375-455C-9EA6-DF929625EA0E}">
        <p15:presenceInfo xmlns:p15="http://schemas.microsoft.com/office/powerpoint/2012/main" userId="Ned Ch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5D1"/>
    <a:srgbClr val="F5F1E7"/>
    <a:srgbClr val="FF2980"/>
    <a:srgbClr val="A7E9FF"/>
    <a:srgbClr val="000000"/>
    <a:srgbClr val="CCFFCC"/>
    <a:srgbClr val="FFC1DA"/>
    <a:srgbClr val="FF9900"/>
    <a:srgbClr val="FFCC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1" autoAdjust="0"/>
    <p:restoredTop sz="78082" autoAdjust="0"/>
  </p:normalViewPr>
  <p:slideViewPr>
    <p:cSldViewPr snapToGrid="0">
      <p:cViewPr varScale="1">
        <p:scale>
          <a:sx n="60" d="100"/>
          <a:sy n="60" d="100"/>
        </p:scale>
        <p:origin x="976" y="52"/>
      </p:cViewPr>
      <p:guideLst>
        <p:guide orient="horz" pos="2321"/>
        <p:guide pos="4032"/>
        <p:guide orient="horz" pos="26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000" y="-72"/>
      </p:cViewPr>
      <p:guideLst>
        <p:guide orient="horz" pos="3180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7713"/>
            <a:ext cx="6550025" cy="3684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407" y="4685831"/>
            <a:ext cx="4938950" cy="44401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94551" tIns="46447" rIns="94551" bIns="46447" numCol="1" anchor="t" anchorCtr="0" compatLnSpc="1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1pPr>
    <a:lvl2pPr marL="57213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2pPr>
    <a:lvl3pPr marL="114363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3pPr>
    <a:lvl4pPr marL="171577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4pPr>
    <a:lvl5pPr marL="228727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5pPr>
    <a:lvl6pPr marL="2859405" algn="l" defTabSz="11436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31540" algn="l" defTabSz="11436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3040" algn="l" defTabSz="11436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5175" algn="l" defTabSz="11436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70046" cy="780098"/>
          </a:xfrm>
        </p:spPr>
        <p:txBody>
          <a:bodyPr anchor="ctr"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30" y="1258493"/>
            <a:ext cx="11321916" cy="508134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355" y="1258493"/>
            <a:ext cx="12023724" cy="523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t" anchorCtr="0" compatLnSpc="1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801600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31" name="Text Box 102"/>
          <p:cNvSpPr txBox="1">
            <a:spLocks noChangeArrowheads="1"/>
          </p:cNvSpPr>
          <p:nvPr/>
        </p:nvSpPr>
        <p:spPr bwMode="auto">
          <a:xfrm>
            <a:off x="1" y="6962290"/>
            <a:ext cx="4511676" cy="23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76" tIns="57188" rIns="114376" bIns="57188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Copyright © 2017 </a:t>
            </a:r>
            <a:r>
              <a:rPr lang="en-US" altLang="zh-CN" sz="1000" dirty="0" err="1">
                <a:latin typeface="微软雅黑 Light" pitchFamily="34" charset="-122"/>
                <a:ea typeface="微软雅黑 Light" pitchFamily="34" charset="-122"/>
              </a:rPr>
              <a:t>PowerLong</a:t>
            </a: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en-US" altLang="zh-CN" sz="1000" baseline="0" dirty="0">
                <a:latin typeface="微软雅黑 Light" pitchFamily="34" charset="-122"/>
                <a:ea typeface="微软雅黑 Light" pitchFamily="34" charset="-122"/>
              </a:rPr>
              <a:t>Group</a:t>
            </a: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 All Rights Reserved.</a:t>
            </a:r>
          </a:p>
        </p:txBody>
      </p:sp>
      <p:sp>
        <p:nvSpPr>
          <p:cNvPr id="1032" name="AcnSubjectTitle_ID_1158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15611" y="1491860"/>
            <a:ext cx="9779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altLang="zh-CN" sz="2100" b="1" dirty="0">
                <a:latin typeface="微软雅黑 Light" pitchFamily="34" charset="-122"/>
                <a:ea typeface="微软雅黑 Light" pitchFamily="34" charset="-122"/>
              </a:rPr>
              <a:t>Subject Title</a:t>
            </a:r>
          </a:p>
        </p:txBody>
      </p:sp>
      <p:pic>
        <p:nvPicPr>
          <p:cNvPr id="1026" name="Picture 2" descr="https://timgsa.baidu.com/timg?image&amp;quality=80&amp;size=b9999_10000&amp;sec=1491293231784&amp;di=35638c0fe982815034054207fa112109&amp;imgtype=0&amp;src=http%3A%2F%2Fimg.brandcn.com%2FEditor%2FImages%2F201406%2F2014062509540918693344271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22968" r="21419" b="26124"/>
          <a:stretch>
            <a:fillRect/>
          </a:stretch>
        </p:blipFill>
        <p:spPr bwMode="auto">
          <a:xfrm>
            <a:off x="11556001" y="64801"/>
            <a:ext cx="1173600" cy="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/>
          <p:cNvSpPr txBox="1"/>
          <p:nvPr userDrawn="1"/>
        </p:nvSpPr>
        <p:spPr>
          <a:xfrm>
            <a:off x="12344456" y="6830460"/>
            <a:ext cx="457145" cy="3704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2135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635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1577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28727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859405" algn="l" defTabSz="1143635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431540" algn="l" defTabSz="1143635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003040" algn="l" defTabSz="1143635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575175" algn="l" defTabSz="1143635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482E47A7-0AE8-45A1-87F8-740468CFE37E}" type="slidenum">
              <a:rPr lang="en-GB" smtClean="0">
                <a:latin typeface="微软雅黑 Light" pitchFamily="34" charset="-122"/>
              </a:rPr>
              <a:t>‹#›</a:t>
            </a:fld>
            <a:endParaRPr lang="en-GB" dirty="0">
              <a:latin typeface="微软雅黑 Light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5pPr>
      <a:lvl6pPr marL="572135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6pPr>
      <a:lvl7pPr marL="1143635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7pPr>
      <a:lvl8pPr marL="171577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8pPr>
      <a:lvl9pPr marL="228727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24155" indent="-22415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  <a:cs typeface="+mn-cs"/>
        </a:defRPr>
      </a:lvl1pPr>
      <a:lvl2pPr marL="1028700" indent="-35750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</a:defRPr>
      </a:lvl2pPr>
      <a:lvl3pPr marL="153924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</a:defRPr>
      </a:lvl3pPr>
      <a:lvl4pPr marL="2049145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100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</a:defRPr>
      </a:lvl4pPr>
      <a:lvl5pPr marL="2573655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</a:defRPr>
      </a:lvl5pPr>
      <a:lvl6pPr marL="3145155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371729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4289425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4860925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2135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15770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7270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9405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3040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75175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919369"/>
            <a:ext cx="12801600" cy="780098"/>
          </a:xfrm>
        </p:spPr>
        <p:txBody>
          <a:bodyPr/>
          <a:lstStyle/>
          <a:p>
            <a:r>
              <a:rPr lang="en-US" altLang="zh-CN" sz="3600" dirty="0">
                <a:solidFill>
                  <a:sysClr val="windowText" lastClr="000000"/>
                </a:solidFill>
              </a:rPr>
              <a:t>02 </a:t>
            </a:r>
            <a:r>
              <a:rPr lang="zh-CN" altLang="en-US" sz="3600" dirty="0">
                <a:solidFill>
                  <a:sysClr val="windowText" lastClr="000000"/>
                </a:solidFill>
              </a:rPr>
              <a:t>管理费用</a:t>
            </a:r>
            <a:r>
              <a:rPr lang="en-US" altLang="zh-CN" sz="3600" dirty="0">
                <a:solidFill>
                  <a:sysClr val="windowText" lastClr="000000"/>
                </a:solidFill>
              </a:rPr>
              <a:t>/</a:t>
            </a:r>
            <a:r>
              <a:rPr lang="zh-CN" altLang="en-US" sz="3600" dirty="0">
                <a:solidFill>
                  <a:sysClr val="windowText" lastClr="000000"/>
                </a:solidFill>
              </a:rPr>
              <a:t>成本操作 </a:t>
            </a:r>
            <a:r>
              <a:rPr lang="en-US" altLang="zh-CN" sz="3600" dirty="0">
                <a:solidFill>
                  <a:sysClr val="windowText" lastClr="000000"/>
                </a:solidFill>
              </a:rPr>
              <a:t>-</a:t>
            </a:r>
            <a:r>
              <a:rPr lang="zh-CN" altLang="en-US" sz="3600" dirty="0">
                <a:solidFill>
                  <a:sysClr val="windowText" lastClr="000000"/>
                </a:solidFill>
              </a:rPr>
              <a:t>成本招采全流程</a:t>
            </a:r>
            <a:r>
              <a:rPr lang="en-US" altLang="zh-CN" sz="3600" dirty="0">
                <a:solidFill>
                  <a:sysClr val="windowText" lastClr="000000"/>
                </a:solidFill>
              </a:rPr>
              <a:t>【</a:t>
            </a:r>
            <a:r>
              <a:rPr lang="zh-CN" altLang="en-US" sz="3600" dirty="0">
                <a:solidFill>
                  <a:sysClr val="windowText" lastClr="000000"/>
                </a:solidFill>
              </a:rPr>
              <a:t>培训材料</a:t>
            </a:r>
            <a:r>
              <a:rPr lang="en-US" altLang="zh-CN" sz="3600" dirty="0">
                <a:solidFill>
                  <a:sysClr val="windowText" lastClr="000000"/>
                </a:solidFill>
              </a:rPr>
              <a:t>】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120701" y="3590320"/>
            <a:ext cx="2326278" cy="340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ysClr val="windowText" lastClr="000000"/>
                </a:solidFill>
                <a:latin typeface="微软雅黑 Light" pitchFamily="34" charset="-122"/>
                <a:ea typeface="微软雅黑 Light" pitchFamily="34" charset="-122"/>
              </a:rPr>
              <a:t>2018 </a:t>
            </a:r>
            <a:r>
              <a:rPr lang="zh-CN" altLang="en-US" sz="2000" dirty="0">
                <a:solidFill>
                  <a:sysClr val="windowText" lastClr="000000"/>
                </a:solidFill>
                <a:latin typeface="微软雅黑 Light" pitchFamily="34" charset="-122"/>
                <a:ea typeface="微软雅黑 Light" pitchFamily="34" charset="-122"/>
              </a:rPr>
              <a:t>总裁办信息部</a:t>
            </a:r>
            <a:endParaRPr lang="en-US" sz="20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02D8AB2-AFD8-4B34-944B-E8AD0595B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8" t="44143" r="3303" b="-845"/>
          <a:stretch/>
        </p:blipFill>
        <p:spPr>
          <a:xfrm>
            <a:off x="5167423" y="1402959"/>
            <a:ext cx="3338624" cy="523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菜单：新</a:t>
            </a:r>
            <a:r>
              <a:rPr lang="en-US" altLang="zh-CN" dirty="0"/>
              <a:t>PD</a:t>
            </a:r>
            <a:r>
              <a:rPr lang="zh-CN" altLang="en-US" dirty="0"/>
              <a:t>平台 </a:t>
            </a:r>
            <a:r>
              <a:rPr lang="en-US" altLang="zh-CN" dirty="0"/>
              <a:t>&gt; </a:t>
            </a:r>
            <a:r>
              <a:rPr lang="zh-CN" altLang="en-US" dirty="0"/>
              <a:t>成本系统 </a:t>
            </a:r>
            <a:r>
              <a:rPr lang="en-US" altLang="zh-CN" dirty="0"/>
              <a:t>&gt;</a:t>
            </a:r>
            <a:r>
              <a:rPr lang="zh-CN" altLang="en-US" dirty="0"/>
              <a:t>招采：招采计划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B1F0729-F5DC-44AA-9677-7F17F3B9AADD}"/>
              </a:ext>
            </a:extLst>
          </p:cNvPr>
          <p:cNvSpPr/>
          <p:nvPr/>
        </p:nvSpPr>
        <p:spPr bwMode="auto">
          <a:xfrm>
            <a:off x="5279065" y="4435771"/>
            <a:ext cx="2674088" cy="52963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3D410DB-E6DE-4C78-A5D4-4EE3576A8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14" y="1509257"/>
            <a:ext cx="4133850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42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查看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3B00873-8945-4B23-821E-071011F5A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93" y="559454"/>
            <a:ext cx="8964385" cy="608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标注 5"/>
          <p:cNvSpPr/>
          <p:nvPr/>
        </p:nvSpPr>
        <p:spPr bwMode="auto">
          <a:xfrm>
            <a:off x="2369922" y="1600605"/>
            <a:ext cx="3320144" cy="378886"/>
          </a:xfrm>
          <a:prstGeom prst="wedgeRectCallout">
            <a:avLst>
              <a:gd name="adj1" fmla="val 51004"/>
              <a:gd name="adj2" fmla="val -171553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选择 管理 查看</a:t>
            </a:r>
            <a:endParaRPr lang="en-US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0" y="3162065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dirty="0">
                <a:solidFill>
                  <a:sysClr val="windowText" lastClr="000000"/>
                </a:solidFill>
              </a:rPr>
              <a:t>招标文件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网批路径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131BC7-FA36-4DD9-BA92-0FC1AF5E9444}"/>
              </a:ext>
            </a:extLst>
          </p:cNvPr>
          <p:cNvSpPr txBox="1"/>
          <p:nvPr/>
        </p:nvSpPr>
        <p:spPr>
          <a:xfrm>
            <a:off x="255182" y="967563"/>
            <a:ext cx="11302409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网批完整路径：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宝龙地产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/09-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成本采购管理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招标采购管理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招标文件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招标文件（适用于拓展类、行政人事、管理类）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118205F-38A5-4837-859B-C5CB6FBB3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6"/>
          <a:stretch/>
        </p:blipFill>
        <p:spPr>
          <a:xfrm>
            <a:off x="495078" y="2402958"/>
            <a:ext cx="4857750" cy="214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DBD42F2-0CC7-4E20-BDFD-DACDB5F37AC7}"/>
              </a:ext>
            </a:extLst>
          </p:cNvPr>
          <p:cNvSpPr/>
          <p:nvPr/>
        </p:nvSpPr>
        <p:spPr bwMode="auto">
          <a:xfrm>
            <a:off x="1866014" y="2490013"/>
            <a:ext cx="2674088" cy="52963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4B0DB4A-FC56-4709-B608-A3A49E74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722" y="2234832"/>
            <a:ext cx="3842912" cy="4372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8A3D3B5D-A3D5-4741-A0C5-2D76D5686C9F}"/>
              </a:ext>
            </a:extLst>
          </p:cNvPr>
          <p:cNvSpPr/>
          <p:nvPr/>
        </p:nvSpPr>
        <p:spPr bwMode="auto">
          <a:xfrm>
            <a:off x="6211721" y="6113720"/>
            <a:ext cx="3842911" cy="40403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847A1C-3415-4499-8FC7-69E73A4DD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19108"/>
            <a:ext cx="11387470" cy="4389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新建</a:t>
            </a:r>
          </a:p>
        </p:txBody>
      </p:sp>
      <p:sp>
        <p:nvSpPr>
          <p:cNvPr id="6" name="矩形标注 5"/>
          <p:cNvSpPr/>
          <p:nvPr/>
        </p:nvSpPr>
        <p:spPr bwMode="auto">
          <a:xfrm>
            <a:off x="8274298" y="3411007"/>
            <a:ext cx="3320144" cy="378886"/>
          </a:xfrm>
          <a:prstGeom prst="wedgeRectCallout">
            <a:avLst>
              <a:gd name="adj1" fmla="val 45880"/>
              <a:gd name="adj2" fmla="val -485855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 新建审批</a:t>
            </a:r>
            <a:endParaRPr lang="en-US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1D557E4-ABAE-4886-80A8-5F31DCF3739A}"/>
              </a:ext>
            </a:extLst>
          </p:cNvPr>
          <p:cNvSpPr/>
          <p:nvPr/>
        </p:nvSpPr>
        <p:spPr bwMode="auto">
          <a:xfrm>
            <a:off x="4431387" y="1488557"/>
            <a:ext cx="3842911" cy="40403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956B4B1-C66A-4E29-B958-C5EA76AE9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6" y="1297172"/>
            <a:ext cx="11696004" cy="508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选择或填写</a:t>
            </a:r>
          </a:p>
        </p:txBody>
      </p:sp>
      <p:sp>
        <p:nvSpPr>
          <p:cNvPr id="8" name="矩形标注 5"/>
          <p:cNvSpPr/>
          <p:nvPr/>
        </p:nvSpPr>
        <p:spPr bwMode="auto">
          <a:xfrm>
            <a:off x="8378455" y="4426390"/>
            <a:ext cx="1626781" cy="475220"/>
          </a:xfrm>
          <a:prstGeom prst="wedgeRectCallout">
            <a:avLst>
              <a:gd name="adj1" fmla="val -35086"/>
              <a:gd name="adj2" fmla="val 15876"/>
            </a:avLst>
          </a:prstGeom>
          <a:solidFill>
            <a:srgbClr val="FF2980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红色为必</a:t>
            </a:r>
            <a:r>
              <a:rPr lang="zh-CN" altLang="en-US" sz="14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填字段</a:t>
            </a:r>
            <a:endParaRPr lang="en-US" altLang="zh-CN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" name="矩形标注 5"/>
          <p:cNvSpPr/>
          <p:nvPr/>
        </p:nvSpPr>
        <p:spPr bwMode="auto">
          <a:xfrm>
            <a:off x="3940940" y="2564069"/>
            <a:ext cx="3320144" cy="939800"/>
          </a:xfrm>
          <a:prstGeom prst="wedgeRectCallout">
            <a:avLst>
              <a:gd name="adj1" fmla="val -71799"/>
              <a:gd name="adj2" fmla="val 103808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指定招标计划标号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" name="矩形标注 5">
            <a:extLst>
              <a:ext uri="{FF2B5EF4-FFF2-40B4-BE49-F238E27FC236}">
                <a16:creationId xmlns:a16="http://schemas.microsoft.com/office/drawing/2014/main" id="{DDFD308F-D6BE-408B-AB3D-1DE66CDAB8D5}"/>
              </a:ext>
            </a:extLst>
          </p:cNvPr>
          <p:cNvSpPr/>
          <p:nvPr/>
        </p:nvSpPr>
        <p:spPr bwMode="auto">
          <a:xfrm>
            <a:off x="2610329" y="6029234"/>
            <a:ext cx="2661221" cy="435361"/>
          </a:xfrm>
          <a:prstGeom prst="wedgeRectCallout">
            <a:avLst>
              <a:gd name="adj1" fmla="val -79975"/>
              <a:gd name="adj2" fmla="val -1830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点击填选审批人、发起。略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0" y="3162065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dirty="0">
                <a:solidFill>
                  <a:sysClr val="windowText" lastClr="000000"/>
                </a:solidFill>
              </a:rPr>
              <a:t>邀标单位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4867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网批路径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131BC7-FA36-4DD9-BA92-0FC1AF5E9444}"/>
              </a:ext>
            </a:extLst>
          </p:cNvPr>
          <p:cNvSpPr txBox="1"/>
          <p:nvPr/>
        </p:nvSpPr>
        <p:spPr>
          <a:xfrm>
            <a:off x="233917" y="780098"/>
            <a:ext cx="11302409" cy="1709915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网批完整路径：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宝龙地产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/09-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成本采购管理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招标采购管理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邀标单位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行政、人力、管理、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IT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日常机构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宝龙地产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/09-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成本采购管理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招标采购管理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邀标单位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/IT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宝龙地产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/09-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成本采购管理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招标采购管理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邀标单位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拓展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118205F-38A5-4837-859B-C5CB6FBB3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6"/>
          <a:stretch/>
        </p:blipFill>
        <p:spPr>
          <a:xfrm>
            <a:off x="452548" y="3642039"/>
            <a:ext cx="4857750" cy="214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DBD42F2-0CC7-4E20-BDFD-DACDB5F37AC7}"/>
              </a:ext>
            </a:extLst>
          </p:cNvPr>
          <p:cNvSpPr/>
          <p:nvPr/>
        </p:nvSpPr>
        <p:spPr bwMode="auto">
          <a:xfrm>
            <a:off x="1885776" y="3754346"/>
            <a:ext cx="2674088" cy="52963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1E21FD5-4E10-4A87-A9E2-DDDBCD21B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4"/>
          <a:stretch/>
        </p:blipFill>
        <p:spPr>
          <a:xfrm>
            <a:off x="7751135" y="2079164"/>
            <a:ext cx="3241840" cy="471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8A3D3B5D-A3D5-4741-A0C5-2D76D5686C9F}"/>
              </a:ext>
            </a:extLst>
          </p:cNvPr>
          <p:cNvSpPr/>
          <p:nvPr/>
        </p:nvSpPr>
        <p:spPr bwMode="auto">
          <a:xfrm>
            <a:off x="8697433" y="4986668"/>
            <a:ext cx="1988288" cy="92503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003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7B6B063-35F4-4F31-AB84-D673B1FDC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90" y="780098"/>
            <a:ext cx="12089219" cy="598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选择或填写 </a:t>
            </a:r>
            <a:r>
              <a:rPr lang="en-US" altLang="zh-CN" dirty="0"/>
              <a:t>&gt;</a:t>
            </a:r>
            <a:r>
              <a:rPr lang="zh-CN" altLang="en-US" dirty="0"/>
              <a:t>邀标单位</a:t>
            </a:r>
            <a:r>
              <a:rPr lang="en-US" altLang="zh-CN" dirty="0"/>
              <a:t>(</a:t>
            </a:r>
            <a:r>
              <a:rPr lang="zh-CN" altLang="en-US" dirty="0"/>
              <a:t>行政、人力、管理、</a:t>
            </a:r>
            <a:r>
              <a:rPr lang="en-US" altLang="zh-CN" dirty="0"/>
              <a:t>IT</a:t>
            </a:r>
            <a:r>
              <a:rPr lang="zh-CN" altLang="en-US" dirty="0"/>
              <a:t>日常机构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8" name="矩形标注 5">
            <a:extLst>
              <a:ext uri="{FF2B5EF4-FFF2-40B4-BE49-F238E27FC236}">
                <a16:creationId xmlns:a16="http://schemas.microsoft.com/office/drawing/2014/main" id="{BE6143B6-ACA1-4455-AC9E-ED23BF4217A9}"/>
              </a:ext>
            </a:extLst>
          </p:cNvPr>
          <p:cNvSpPr/>
          <p:nvPr/>
        </p:nvSpPr>
        <p:spPr bwMode="auto">
          <a:xfrm>
            <a:off x="9165265" y="3057521"/>
            <a:ext cx="1626781" cy="475220"/>
          </a:xfrm>
          <a:prstGeom prst="wedgeRectCallout">
            <a:avLst>
              <a:gd name="adj1" fmla="val -35086"/>
              <a:gd name="adj2" fmla="val 15876"/>
            </a:avLst>
          </a:prstGeom>
          <a:solidFill>
            <a:srgbClr val="FF2980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红色必填字段</a:t>
            </a:r>
            <a:endParaRPr lang="en-US" altLang="zh-CN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" name="矩形标注 5">
            <a:extLst>
              <a:ext uri="{FF2B5EF4-FFF2-40B4-BE49-F238E27FC236}">
                <a16:creationId xmlns:a16="http://schemas.microsoft.com/office/drawing/2014/main" id="{50ACB825-14D9-468B-84FD-67A3BE1B1698}"/>
              </a:ext>
            </a:extLst>
          </p:cNvPr>
          <p:cNvSpPr/>
          <p:nvPr/>
        </p:nvSpPr>
        <p:spPr bwMode="auto">
          <a:xfrm>
            <a:off x="2504004" y="6325243"/>
            <a:ext cx="2661221" cy="435361"/>
          </a:xfrm>
          <a:prstGeom prst="wedgeRectCallout">
            <a:avLst>
              <a:gd name="adj1" fmla="val -79975"/>
              <a:gd name="adj2" fmla="val -1830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点击填选审批人、发起。略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选择或填写 </a:t>
            </a:r>
            <a:r>
              <a:rPr lang="en-US" altLang="zh-CN" dirty="0"/>
              <a:t>&gt;</a:t>
            </a:r>
            <a:r>
              <a:rPr lang="zh-CN" altLang="en-US" dirty="0"/>
              <a:t> 邀标单位</a:t>
            </a:r>
            <a:r>
              <a:rPr lang="en-US" altLang="zh-CN" dirty="0"/>
              <a:t>(IT)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13DCFBD-6E39-42E7-B00D-82BFE2020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22" y="914187"/>
            <a:ext cx="11027105" cy="5231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标注 5">
            <a:extLst>
              <a:ext uri="{FF2B5EF4-FFF2-40B4-BE49-F238E27FC236}">
                <a16:creationId xmlns:a16="http://schemas.microsoft.com/office/drawing/2014/main" id="{BE6143B6-ACA1-4455-AC9E-ED23BF4217A9}"/>
              </a:ext>
            </a:extLst>
          </p:cNvPr>
          <p:cNvSpPr/>
          <p:nvPr/>
        </p:nvSpPr>
        <p:spPr bwMode="auto">
          <a:xfrm>
            <a:off x="8527311" y="2703915"/>
            <a:ext cx="1626781" cy="475220"/>
          </a:xfrm>
          <a:prstGeom prst="wedgeRectCallout">
            <a:avLst>
              <a:gd name="adj1" fmla="val -35086"/>
              <a:gd name="adj2" fmla="val 15876"/>
            </a:avLst>
          </a:prstGeom>
          <a:solidFill>
            <a:srgbClr val="FF2980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红色必填字段</a:t>
            </a:r>
            <a:endParaRPr lang="en-US" altLang="zh-CN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" name="矩形标注 5">
            <a:extLst>
              <a:ext uri="{FF2B5EF4-FFF2-40B4-BE49-F238E27FC236}">
                <a16:creationId xmlns:a16="http://schemas.microsoft.com/office/drawing/2014/main" id="{50ACB825-14D9-468B-84FD-67A3BE1B1698}"/>
              </a:ext>
            </a:extLst>
          </p:cNvPr>
          <p:cNvSpPr/>
          <p:nvPr/>
        </p:nvSpPr>
        <p:spPr bwMode="auto">
          <a:xfrm>
            <a:off x="2535902" y="5710258"/>
            <a:ext cx="2661221" cy="435361"/>
          </a:xfrm>
          <a:prstGeom prst="wedgeRectCallout">
            <a:avLst>
              <a:gd name="adj1" fmla="val -79975"/>
              <a:gd name="adj2" fmla="val -1830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点击填选审批人、发起。略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228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说明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725078" y="825703"/>
            <a:ext cx="10998836" cy="186306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90000" rIns="90000" bIns="90000" rtlCol="0" anchor="t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 Light" pitchFamily="34" charset="-122"/>
                <a:ea typeface="微软雅黑 Light" pitchFamily="34" charset="-122"/>
              </a:rPr>
              <a:t>管理费用</a:t>
            </a:r>
            <a:r>
              <a:rPr lang="en-US" altLang="zh-CN" sz="2400" dirty="0">
                <a:latin typeface="微软雅黑 Light" pitchFamily="34" charset="-122"/>
                <a:ea typeface="微软雅黑 Light" pitchFamily="34" charset="-122"/>
              </a:rPr>
              <a:t>/</a:t>
            </a:r>
            <a:r>
              <a:rPr lang="zh-CN" altLang="en-US" sz="2400" dirty="0">
                <a:latin typeface="微软雅黑 Light" pitchFamily="34" charset="-122"/>
                <a:ea typeface="微软雅黑 Light" pitchFamily="34" charset="-122"/>
              </a:rPr>
              <a:t>成本操作 ：适用于宝龙地产管理费用申请、立项并招采流程。</a:t>
            </a:r>
            <a:endParaRPr lang="en-US" altLang="zh-CN" sz="2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EADAF84-65C1-4A84-A026-A251F654E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3" y="780098"/>
            <a:ext cx="11504428" cy="5734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选择或填写 </a:t>
            </a:r>
            <a:r>
              <a:rPr lang="en-US" altLang="zh-CN" dirty="0"/>
              <a:t>&gt; </a:t>
            </a:r>
            <a:r>
              <a:rPr lang="zh-CN" altLang="en-US" dirty="0"/>
              <a:t>邀标单位</a:t>
            </a:r>
            <a:r>
              <a:rPr lang="en-US" altLang="zh-CN" dirty="0"/>
              <a:t>(</a:t>
            </a:r>
            <a:r>
              <a:rPr lang="zh-CN" altLang="en-US" dirty="0"/>
              <a:t>拓展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8" name="矩形标注 5">
            <a:extLst>
              <a:ext uri="{FF2B5EF4-FFF2-40B4-BE49-F238E27FC236}">
                <a16:creationId xmlns:a16="http://schemas.microsoft.com/office/drawing/2014/main" id="{BE6143B6-ACA1-4455-AC9E-ED23BF4217A9}"/>
              </a:ext>
            </a:extLst>
          </p:cNvPr>
          <p:cNvSpPr/>
          <p:nvPr/>
        </p:nvSpPr>
        <p:spPr bwMode="auto">
          <a:xfrm>
            <a:off x="8527311" y="2703915"/>
            <a:ext cx="1626781" cy="475220"/>
          </a:xfrm>
          <a:prstGeom prst="wedgeRectCallout">
            <a:avLst>
              <a:gd name="adj1" fmla="val -35086"/>
              <a:gd name="adj2" fmla="val 15876"/>
            </a:avLst>
          </a:prstGeom>
          <a:solidFill>
            <a:srgbClr val="FF2980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红色必填字段</a:t>
            </a:r>
            <a:endParaRPr lang="en-US" altLang="zh-CN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" name="矩形标注 5">
            <a:extLst>
              <a:ext uri="{FF2B5EF4-FFF2-40B4-BE49-F238E27FC236}">
                <a16:creationId xmlns:a16="http://schemas.microsoft.com/office/drawing/2014/main" id="{50ACB825-14D9-468B-84FD-67A3BE1B1698}"/>
              </a:ext>
            </a:extLst>
          </p:cNvPr>
          <p:cNvSpPr/>
          <p:nvPr/>
        </p:nvSpPr>
        <p:spPr bwMode="auto">
          <a:xfrm>
            <a:off x="2482739" y="6078964"/>
            <a:ext cx="2661221" cy="435361"/>
          </a:xfrm>
          <a:prstGeom prst="wedgeRectCallout">
            <a:avLst>
              <a:gd name="adj1" fmla="val -79975"/>
              <a:gd name="adj2" fmla="val -1830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点击填选审批人、发起。略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9735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21261" y="3152095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dirty="0">
                <a:solidFill>
                  <a:sysClr val="windowText" lastClr="000000"/>
                </a:solidFill>
              </a:rPr>
              <a:t>招标平台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3416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769224-D2C3-4F0F-A990-912B2F37E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04" y="2204861"/>
            <a:ext cx="10919637" cy="298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招标平台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BC7B2B7-FE47-41C7-9395-57CED0F7E693}"/>
              </a:ext>
            </a:extLst>
          </p:cNvPr>
          <p:cNvSpPr txBox="1"/>
          <p:nvPr/>
        </p:nvSpPr>
        <p:spPr>
          <a:xfrm>
            <a:off x="233917" y="780098"/>
            <a:ext cx="3880883" cy="644665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招标平台流程和其他类型招采一致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5533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0" y="3162065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dirty="0">
                <a:solidFill>
                  <a:sysClr val="windowText" lastClr="000000"/>
                </a:solidFill>
              </a:rPr>
              <a:t>定标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27487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网批路径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131BC7-FA36-4DD9-BA92-0FC1AF5E9444}"/>
              </a:ext>
            </a:extLst>
          </p:cNvPr>
          <p:cNvSpPr txBox="1"/>
          <p:nvPr/>
        </p:nvSpPr>
        <p:spPr>
          <a:xfrm>
            <a:off x="233917" y="780098"/>
            <a:ext cx="11302409" cy="1709915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网批完整路径：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宝龙地产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/09-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成本采购管理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招标采购管理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定标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行政、人力、管理、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IT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日常机构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宝龙地产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/09-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成本采购管理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招标采购管理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定标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/IT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宝龙地产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/09-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成本采购管理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招标采购管理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定标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拓展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118205F-38A5-4837-859B-C5CB6FBB3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6"/>
          <a:stretch/>
        </p:blipFill>
        <p:spPr>
          <a:xfrm>
            <a:off x="452548" y="3642039"/>
            <a:ext cx="4857750" cy="214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DBD42F2-0CC7-4E20-BDFD-DACDB5F37AC7}"/>
              </a:ext>
            </a:extLst>
          </p:cNvPr>
          <p:cNvSpPr/>
          <p:nvPr/>
        </p:nvSpPr>
        <p:spPr bwMode="auto">
          <a:xfrm>
            <a:off x="1885776" y="3754346"/>
            <a:ext cx="2674088" cy="52963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AA8756C-15AF-4200-82A8-5347B1BA8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130" y="1807535"/>
            <a:ext cx="2812595" cy="511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068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46C1903-F223-49C9-9FE9-53728EF07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73" y="721860"/>
            <a:ext cx="9820496" cy="603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选择或填写 </a:t>
            </a:r>
            <a:r>
              <a:rPr lang="en-US" altLang="zh-CN" dirty="0"/>
              <a:t>&gt;</a:t>
            </a:r>
            <a:r>
              <a:rPr lang="zh-CN" altLang="en-US" dirty="0"/>
              <a:t>定标</a:t>
            </a:r>
            <a:r>
              <a:rPr lang="en-US" altLang="zh-CN" dirty="0"/>
              <a:t>(</a:t>
            </a:r>
            <a:r>
              <a:rPr lang="zh-CN" altLang="en-US" dirty="0"/>
              <a:t>行政、人力、管理、</a:t>
            </a:r>
            <a:r>
              <a:rPr lang="en-US" altLang="zh-CN" dirty="0"/>
              <a:t>IT</a:t>
            </a:r>
            <a:r>
              <a:rPr lang="zh-CN" altLang="en-US" dirty="0"/>
              <a:t>日常机构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8" name="矩形标注 5">
            <a:extLst>
              <a:ext uri="{FF2B5EF4-FFF2-40B4-BE49-F238E27FC236}">
                <a16:creationId xmlns:a16="http://schemas.microsoft.com/office/drawing/2014/main" id="{BE6143B6-ACA1-4455-AC9E-ED23BF4217A9}"/>
              </a:ext>
            </a:extLst>
          </p:cNvPr>
          <p:cNvSpPr/>
          <p:nvPr/>
        </p:nvSpPr>
        <p:spPr bwMode="auto">
          <a:xfrm>
            <a:off x="9165265" y="3057521"/>
            <a:ext cx="1626781" cy="475220"/>
          </a:xfrm>
          <a:prstGeom prst="wedgeRectCallout">
            <a:avLst>
              <a:gd name="adj1" fmla="val -35086"/>
              <a:gd name="adj2" fmla="val 15876"/>
            </a:avLst>
          </a:prstGeom>
          <a:solidFill>
            <a:srgbClr val="FF2980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红色必填字段</a:t>
            </a:r>
            <a:endParaRPr lang="en-US" altLang="zh-CN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" name="矩形标注 5">
            <a:extLst>
              <a:ext uri="{FF2B5EF4-FFF2-40B4-BE49-F238E27FC236}">
                <a16:creationId xmlns:a16="http://schemas.microsoft.com/office/drawing/2014/main" id="{50ACB825-14D9-468B-84FD-67A3BE1B1698}"/>
              </a:ext>
            </a:extLst>
          </p:cNvPr>
          <p:cNvSpPr/>
          <p:nvPr/>
        </p:nvSpPr>
        <p:spPr bwMode="auto">
          <a:xfrm>
            <a:off x="2046804" y="6479040"/>
            <a:ext cx="2661221" cy="435361"/>
          </a:xfrm>
          <a:prstGeom prst="wedgeRectCallout">
            <a:avLst>
              <a:gd name="adj1" fmla="val -79975"/>
              <a:gd name="adj2" fmla="val -1830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点击填选审批人、发起。略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1008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E77A3B5-3AB6-481F-A056-B527E8B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2" y="910039"/>
            <a:ext cx="11823405" cy="480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选择或填写 </a:t>
            </a:r>
            <a:r>
              <a:rPr lang="en-US" altLang="zh-CN" dirty="0"/>
              <a:t>&gt;</a:t>
            </a:r>
            <a:r>
              <a:rPr lang="zh-CN" altLang="en-US" dirty="0"/>
              <a:t> 定标</a:t>
            </a:r>
            <a:r>
              <a:rPr lang="en-US" altLang="zh-CN" dirty="0"/>
              <a:t>(IT)</a:t>
            </a:r>
            <a:endParaRPr lang="zh-CN" altLang="en-US" dirty="0"/>
          </a:p>
        </p:txBody>
      </p:sp>
      <p:sp>
        <p:nvSpPr>
          <p:cNvPr id="8" name="矩形标注 5">
            <a:extLst>
              <a:ext uri="{FF2B5EF4-FFF2-40B4-BE49-F238E27FC236}">
                <a16:creationId xmlns:a16="http://schemas.microsoft.com/office/drawing/2014/main" id="{BE6143B6-ACA1-4455-AC9E-ED23BF4217A9}"/>
              </a:ext>
            </a:extLst>
          </p:cNvPr>
          <p:cNvSpPr/>
          <p:nvPr/>
        </p:nvSpPr>
        <p:spPr bwMode="auto">
          <a:xfrm>
            <a:off x="9250325" y="1396110"/>
            <a:ext cx="1626781" cy="475220"/>
          </a:xfrm>
          <a:prstGeom prst="wedgeRectCallout">
            <a:avLst>
              <a:gd name="adj1" fmla="val -35086"/>
              <a:gd name="adj2" fmla="val 15876"/>
            </a:avLst>
          </a:prstGeom>
          <a:solidFill>
            <a:srgbClr val="FF2980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红色必填字段</a:t>
            </a:r>
            <a:endParaRPr lang="en-US" altLang="zh-CN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" name="矩形标注 5">
            <a:extLst>
              <a:ext uri="{FF2B5EF4-FFF2-40B4-BE49-F238E27FC236}">
                <a16:creationId xmlns:a16="http://schemas.microsoft.com/office/drawing/2014/main" id="{50ACB825-14D9-468B-84FD-67A3BE1B1698}"/>
              </a:ext>
            </a:extLst>
          </p:cNvPr>
          <p:cNvSpPr/>
          <p:nvPr/>
        </p:nvSpPr>
        <p:spPr bwMode="auto">
          <a:xfrm>
            <a:off x="1302525" y="5404838"/>
            <a:ext cx="2661221" cy="435361"/>
          </a:xfrm>
          <a:prstGeom prst="wedgeRectCallout">
            <a:avLst>
              <a:gd name="adj1" fmla="val -79975"/>
              <a:gd name="adj2" fmla="val -1830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点击填选审批人、发起。略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12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040D7BC-5615-4026-9B08-3FFE4DE06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79" y="1138369"/>
            <a:ext cx="11770242" cy="4940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选择或填写 </a:t>
            </a:r>
            <a:r>
              <a:rPr lang="en-US" altLang="zh-CN" dirty="0"/>
              <a:t>&gt;</a:t>
            </a:r>
            <a:r>
              <a:rPr lang="zh-CN" altLang="en-US" dirty="0"/>
              <a:t>定标</a:t>
            </a:r>
            <a:r>
              <a:rPr lang="en-US" altLang="zh-CN" dirty="0"/>
              <a:t>(</a:t>
            </a:r>
            <a:r>
              <a:rPr lang="zh-CN" altLang="en-US" dirty="0"/>
              <a:t>拓展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8" name="矩形标注 5">
            <a:extLst>
              <a:ext uri="{FF2B5EF4-FFF2-40B4-BE49-F238E27FC236}">
                <a16:creationId xmlns:a16="http://schemas.microsoft.com/office/drawing/2014/main" id="{BE6143B6-ACA1-4455-AC9E-ED23BF4217A9}"/>
              </a:ext>
            </a:extLst>
          </p:cNvPr>
          <p:cNvSpPr/>
          <p:nvPr/>
        </p:nvSpPr>
        <p:spPr bwMode="auto">
          <a:xfrm>
            <a:off x="8527311" y="2703915"/>
            <a:ext cx="1626781" cy="475220"/>
          </a:xfrm>
          <a:prstGeom prst="wedgeRectCallout">
            <a:avLst>
              <a:gd name="adj1" fmla="val -35086"/>
              <a:gd name="adj2" fmla="val 15876"/>
            </a:avLst>
          </a:prstGeom>
          <a:solidFill>
            <a:srgbClr val="FF2980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红色必填字段</a:t>
            </a:r>
            <a:endParaRPr lang="en-US" altLang="zh-CN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" name="矩形标注 5">
            <a:extLst>
              <a:ext uri="{FF2B5EF4-FFF2-40B4-BE49-F238E27FC236}">
                <a16:creationId xmlns:a16="http://schemas.microsoft.com/office/drawing/2014/main" id="{50ACB825-14D9-468B-84FD-67A3BE1B1698}"/>
              </a:ext>
            </a:extLst>
          </p:cNvPr>
          <p:cNvSpPr/>
          <p:nvPr/>
        </p:nvSpPr>
        <p:spPr bwMode="auto">
          <a:xfrm>
            <a:off x="1440749" y="5749355"/>
            <a:ext cx="2661221" cy="435361"/>
          </a:xfrm>
          <a:prstGeom prst="wedgeRectCallout">
            <a:avLst>
              <a:gd name="adj1" fmla="val -79975"/>
              <a:gd name="adj2" fmla="val -1830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点击填选审批人、发起。略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1683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21261" y="3152095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dirty="0">
                <a:solidFill>
                  <a:sysClr val="windowText" lastClr="000000"/>
                </a:solidFill>
              </a:rPr>
              <a:t>合同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06841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ysClr val="windowText" lastClr="000000"/>
                </a:solidFill>
              </a:rPr>
              <a:t>合同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BC7B2B7-FE47-41C7-9395-57CED0F7E693}"/>
              </a:ext>
            </a:extLst>
          </p:cNvPr>
          <p:cNvSpPr txBox="1"/>
          <p:nvPr/>
        </p:nvSpPr>
        <p:spPr>
          <a:xfrm>
            <a:off x="233917" y="780098"/>
            <a:ext cx="9952074" cy="644665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合同文本和其他类型招采一致，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但无管理费用合同台账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E516FE9-6E8B-4664-B93D-0BE489E9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34" y="1830458"/>
            <a:ext cx="9696893" cy="459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989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管理费用：流程分类</a:t>
            </a:r>
          </a:p>
        </p:txBody>
      </p:sp>
      <p:sp>
        <p:nvSpPr>
          <p:cNvPr id="76" name="燕尾形 6">
            <a:extLst>
              <a:ext uri="{FF2B5EF4-FFF2-40B4-BE49-F238E27FC236}">
                <a16:creationId xmlns:a16="http://schemas.microsoft.com/office/drawing/2014/main" id="{BBCB11AC-DAC6-4863-B4ED-CF815F90140D}"/>
              </a:ext>
            </a:extLst>
          </p:cNvPr>
          <p:cNvSpPr/>
          <p:nvPr/>
        </p:nvSpPr>
        <p:spPr>
          <a:xfrm>
            <a:off x="539957" y="3561930"/>
            <a:ext cx="6853817" cy="1212162"/>
          </a:xfrm>
          <a:prstGeom prst="chevron">
            <a:avLst>
              <a:gd name="adj" fmla="val 107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③ 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立项</a:t>
            </a: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合同签署</a:t>
            </a: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BA8F5631-3029-4730-A6AD-2667D17DFBE8}"/>
              </a:ext>
            </a:extLst>
          </p:cNvPr>
          <p:cNvSpPr/>
          <p:nvPr/>
        </p:nvSpPr>
        <p:spPr>
          <a:xfrm>
            <a:off x="773299" y="3895359"/>
            <a:ext cx="402599" cy="864496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立项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合同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签署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2230FABE-CCE1-4BCE-BE61-46ACAF8EEF4A}"/>
              </a:ext>
            </a:extLst>
          </p:cNvPr>
          <p:cNvSpPr/>
          <p:nvPr/>
        </p:nvSpPr>
        <p:spPr>
          <a:xfrm>
            <a:off x="2134057" y="3902646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定标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（网批）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1B3E3697-45F1-4050-8E7E-7C17F5E9A7D5}"/>
              </a:ext>
            </a:extLst>
          </p:cNvPr>
          <p:cNvSpPr/>
          <p:nvPr/>
        </p:nvSpPr>
        <p:spPr>
          <a:xfrm>
            <a:off x="2602714" y="3903337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合同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文本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809D38DA-9DD8-4664-B851-A81CD34D2A1B}"/>
              </a:ext>
            </a:extLst>
          </p:cNvPr>
          <p:cNvSpPr/>
          <p:nvPr/>
        </p:nvSpPr>
        <p:spPr>
          <a:xfrm>
            <a:off x="3075172" y="3919778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合同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签署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（网批）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E9A8E223-6CE8-46DF-8A9C-60AB41CE871F}"/>
              </a:ext>
            </a:extLst>
          </p:cNvPr>
          <p:cNvSpPr/>
          <p:nvPr/>
        </p:nvSpPr>
        <p:spPr>
          <a:xfrm>
            <a:off x="3052758" y="4352443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B1AB9FAB-2A56-454D-8FAE-3950ED2BC62B}"/>
              </a:ext>
            </a:extLst>
          </p:cNvPr>
          <p:cNvSpPr/>
          <p:nvPr/>
        </p:nvSpPr>
        <p:spPr>
          <a:xfrm>
            <a:off x="1657335" y="3895359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立项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燕尾形 22">
            <a:extLst>
              <a:ext uri="{FF2B5EF4-FFF2-40B4-BE49-F238E27FC236}">
                <a16:creationId xmlns:a16="http://schemas.microsoft.com/office/drawing/2014/main" id="{E7979C60-6A45-449B-B17D-20E5AE941568}"/>
              </a:ext>
            </a:extLst>
          </p:cNvPr>
          <p:cNvSpPr/>
          <p:nvPr/>
        </p:nvSpPr>
        <p:spPr>
          <a:xfrm>
            <a:off x="570473" y="1077810"/>
            <a:ext cx="6823301" cy="993526"/>
          </a:xfrm>
          <a:prstGeom prst="chevron">
            <a:avLst>
              <a:gd name="adj" fmla="val 1464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① 报销</a:t>
            </a:r>
            <a:endParaRPr 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8FBC273D-3F8A-491C-A9EB-B95A07F8C17F}"/>
              </a:ext>
            </a:extLst>
          </p:cNvPr>
          <p:cNvSpPr/>
          <p:nvPr/>
        </p:nvSpPr>
        <p:spPr>
          <a:xfrm>
            <a:off x="794044" y="1436664"/>
            <a:ext cx="402599" cy="402599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endParaRPr lang="en-US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8D8F3536-565C-42E4-91D6-F0B6C056DC4A}"/>
              </a:ext>
            </a:extLst>
          </p:cNvPr>
          <p:cNvSpPr/>
          <p:nvPr/>
        </p:nvSpPr>
        <p:spPr>
          <a:xfrm>
            <a:off x="1680841" y="1433461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7" name="燕尾形 25">
            <a:extLst>
              <a:ext uri="{FF2B5EF4-FFF2-40B4-BE49-F238E27FC236}">
                <a16:creationId xmlns:a16="http://schemas.microsoft.com/office/drawing/2014/main" id="{0DD8E855-3CC7-4011-82BF-B1A8FB119C67}"/>
              </a:ext>
            </a:extLst>
          </p:cNvPr>
          <p:cNvSpPr/>
          <p:nvPr/>
        </p:nvSpPr>
        <p:spPr>
          <a:xfrm>
            <a:off x="570473" y="2349376"/>
            <a:ext cx="6823301" cy="930960"/>
          </a:xfrm>
          <a:prstGeom prst="chevron">
            <a:avLst>
              <a:gd name="adj" fmla="val 181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② 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立项</a:t>
            </a: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endParaRPr 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57B9C89E-D301-4E26-96EE-4D8B1565662A}"/>
              </a:ext>
            </a:extLst>
          </p:cNvPr>
          <p:cNvSpPr/>
          <p:nvPr/>
        </p:nvSpPr>
        <p:spPr>
          <a:xfrm>
            <a:off x="794044" y="2672986"/>
            <a:ext cx="402599" cy="402599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立项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endParaRPr lang="en-US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AA8DC3F4-2DF7-4E13-ADFC-0A40C1BA3AF8}"/>
              </a:ext>
            </a:extLst>
          </p:cNvPr>
          <p:cNvSpPr/>
          <p:nvPr/>
        </p:nvSpPr>
        <p:spPr>
          <a:xfrm>
            <a:off x="1678080" y="2672986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立项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6B814E0C-6C9C-49B0-9966-CAC1511536F6}"/>
              </a:ext>
            </a:extLst>
          </p:cNvPr>
          <p:cNvSpPr/>
          <p:nvPr/>
        </p:nvSpPr>
        <p:spPr>
          <a:xfrm>
            <a:off x="2144307" y="2672986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报销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26C75E18-F112-4F47-9D0D-C21B143FCF8F}"/>
              </a:ext>
            </a:extLst>
          </p:cNvPr>
          <p:cNvCxnSpPr/>
          <p:nvPr/>
        </p:nvCxnSpPr>
        <p:spPr>
          <a:xfrm flipH="1">
            <a:off x="854821" y="3409312"/>
            <a:ext cx="3769787" cy="8331"/>
          </a:xfrm>
          <a:prstGeom prst="line">
            <a:avLst/>
          </a:prstGeom>
          <a:ln>
            <a:solidFill>
              <a:srgbClr val="A6A6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矩形 111">
            <a:extLst>
              <a:ext uri="{FF2B5EF4-FFF2-40B4-BE49-F238E27FC236}">
                <a16:creationId xmlns:a16="http://schemas.microsoft.com/office/drawing/2014/main" id="{5E9E178A-5276-40F6-AC03-254870FF1865}"/>
              </a:ext>
            </a:extLst>
          </p:cNvPr>
          <p:cNvSpPr/>
          <p:nvPr/>
        </p:nvSpPr>
        <p:spPr>
          <a:xfrm>
            <a:off x="1199869" y="3895359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预算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控制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3A096FE4-E601-43A2-8C3B-CAC033C18E42}"/>
              </a:ext>
            </a:extLst>
          </p:cNvPr>
          <p:cNvSpPr/>
          <p:nvPr/>
        </p:nvSpPr>
        <p:spPr>
          <a:xfrm>
            <a:off x="1216630" y="2672986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预算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控制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913C1329-B544-4813-B4A2-525A2F5768F0}"/>
              </a:ext>
            </a:extLst>
          </p:cNvPr>
          <p:cNvSpPr/>
          <p:nvPr/>
        </p:nvSpPr>
        <p:spPr>
          <a:xfrm>
            <a:off x="1216630" y="1433461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预算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控制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5" name="等腰三角形 114">
            <a:extLst>
              <a:ext uri="{FF2B5EF4-FFF2-40B4-BE49-F238E27FC236}">
                <a16:creationId xmlns:a16="http://schemas.microsoft.com/office/drawing/2014/main" id="{9BE67F4C-3F62-4A15-A2CA-0201C052ABD8}"/>
              </a:ext>
            </a:extLst>
          </p:cNvPr>
          <p:cNvSpPr/>
          <p:nvPr/>
        </p:nvSpPr>
        <p:spPr>
          <a:xfrm rot="5400000">
            <a:off x="1455178" y="1608757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6" name="等腰三角形 115">
            <a:extLst>
              <a:ext uri="{FF2B5EF4-FFF2-40B4-BE49-F238E27FC236}">
                <a16:creationId xmlns:a16="http://schemas.microsoft.com/office/drawing/2014/main" id="{3CD1D1C2-9B90-4945-81E6-DD958E0D4542}"/>
              </a:ext>
            </a:extLst>
          </p:cNvPr>
          <p:cNvSpPr/>
          <p:nvPr/>
        </p:nvSpPr>
        <p:spPr>
          <a:xfrm rot="5400000">
            <a:off x="1445653" y="2842989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7" name="等腰三角形 116">
            <a:extLst>
              <a:ext uri="{FF2B5EF4-FFF2-40B4-BE49-F238E27FC236}">
                <a16:creationId xmlns:a16="http://schemas.microsoft.com/office/drawing/2014/main" id="{992B0FA8-E1E3-466B-88BC-86C930D52AAC}"/>
              </a:ext>
            </a:extLst>
          </p:cNvPr>
          <p:cNvSpPr/>
          <p:nvPr/>
        </p:nvSpPr>
        <p:spPr>
          <a:xfrm rot="5400000">
            <a:off x="1915367" y="2842989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80651B4E-E166-4875-91D7-29484D3A248B}"/>
              </a:ext>
            </a:extLst>
          </p:cNvPr>
          <p:cNvCxnSpPr/>
          <p:nvPr/>
        </p:nvCxnSpPr>
        <p:spPr>
          <a:xfrm flipH="1">
            <a:off x="845296" y="2219522"/>
            <a:ext cx="3769788" cy="3709"/>
          </a:xfrm>
          <a:prstGeom prst="line">
            <a:avLst/>
          </a:prstGeom>
          <a:ln>
            <a:solidFill>
              <a:srgbClr val="A6A6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矩形 118">
            <a:extLst>
              <a:ext uri="{FF2B5EF4-FFF2-40B4-BE49-F238E27FC236}">
                <a16:creationId xmlns:a16="http://schemas.microsoft.com/office/drawing/2014/main" id="{4259538B-0362-4CE5-B7E5-44F27F1D965F}"/>
              </a:ext>
            </a:extLst>
          </p:cNvPr>
          <p:cNvSpPr/>
          <p:nvPr/>
        </p:nvSpPr>
        <p:spPr>
          <a:xfrm>
            <a:off x="1656819" y="4346556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立项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FB027547-DB19-4877-B9CB-0AF67EEB7395}"/>
              </a:ext>
            </a:extLst>
          </p:cNvPr>
          <p:cNvSpPr/>
          <p:nvPr/>
        </p:nvSpPr>
        <p:spPr>
          <a:xfrm>
            <a:off x="1204473" y="4349978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预算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控制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58601F81-40C7-4498-BD70-1083556F415D}"/>
              </a:ext>
            </a:extLst>
          </p:cNvPr>
          <p:cNvSpPr/>
          <p:nvPr/>
        </p:nvSpPr>
        <p:spPr>
          <a:xfrm>
            <a:off x="2593861" y="4346556"/>
            <a:ext cx="391027" cy="427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战略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下单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（网批）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" name="等腰三角形 121">
            <a:extLst>
              <a:ext uri="{FF2B5EF4-FFF2-40B4-BE49-F238E27FC236}">
                <a16:creationId xmlns:a16="http://schemas.microsoft.com/office/drawing/2014/main" id="{57B963C2-61E4-491D-A0C4-C1A992B189E6}"/>
              </a:ext>
            </a:extLst>
          </p:cNvPr>
          <p:cNvSpPr/>
          <p:nvPr/>
        </p:nvSpPr>
        <p:spPr>
          <a:xfrm rot="5400000">
            <a:off x="1438436" y="4057390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" name="等腰三角形 122">
            <a:extLst>
              <a:ext uri="{FF2B5EF4-FFF2-40B4-BE49-F238E27FC236}">
                <a16:creationId xmlns:a16="http://schemas.microsoft.com/office/drawing/2014/main" id="{0517262B-CFF8-4AA6-8B54-7876D49CB881}"/>
              </a:ext>
            </a:extLst>
          </p:cNvPr>
          <p:cNvSpPr/>
          <p:nvPr/>
        </p:nvSpPr>
        <p:spPr>
          <a:xfrm rot="5400000">
            <a:off x="1888229" y="4062874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4" name="等腰三角形 123">
            <a:extLst>
              <a:ext uri="{FF2B5EF4-FFF2-40B4-BE49-F238E27FC236}">
                <a16:creationId xmlns:a16="http://schemas.microsoft.com/office/drawing/2014/main" id="{E9211ED2-8F93-4151-8007-F1D4E35A924B}"/>
              </a:ext>
            </a:extLst>
          </p:cNvPr>
          <p:cNvSpPr/>
          <p:nvPr/>
        </p:nvSpPr>
        <p:spPr>
          <a:xfrm rot="5400000">
            <a:off x="2380272" y="4062874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5" name="等腰三角形 124">
            <a:extLst>
              <a:ext uri="{FF2B5EF4-FFF2-40B4-BE49-F238E27FC236}">
                <a16:creationId xmlns:a16="http://schemas.microsoft.com/office/drawing/2014/main" id="{AC3B9081-0730-4CC0-A3B8-B34E65835062}"/>
              </a:ext>
            </a:extLst>
          </p:cNvPr>
          <p:cNvSpPr/>
          <p:nvPr/>
        </p:nvSpPr>
        <p:spPr>
          <a:xfrm rot="5400000">
            <a:off x="2848739" y="4071481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6" name="等腰三角形 125">
            <a:extLst>
              <a:ext uri="{FF2B5EF4-FFF2-40B4-BE49-F238E27FC236}">
                <a16:creationId xmlns:a16="http://schemas.microsoft.com/office/drawing/2014/main" id="{49D1A0DB-3CCC-4025-A951-208B644F0BD1}"/>
              </a:ext>
            </a:extLst>
          </p:cNvPr>
          <p:cNvSpPr/>
          <p:nvPr/>
        </p:nvSpPr>
        <p:spPr>
          <a:xfrm rot="5400000">
            <a:off x="1438436" y="4519253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7" name="等腰三角形 126">
            <a:extLst>
              <a:ext uri="{FF2B5EF4-FFF2-40B4-BE49-F238E27FC236}">
                <a16:creationId xmlns:a16="http://schemas.microsoft.com/office/drawing/2014/main" id="{3C9F271A-3478-4F25-88C4-AC55A9C7C864}"/>
              </a:ext>
            </a:extLst>
          </p:cNvPr>
          <p:cNvSpPr/>
          <p:nvPr/>
        </p:nvSpPr>
        <p:spPr>
          <a:xfrm rot="5400000">
            <a:off x="1896782" y="4518648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8" name="等腰三角形 127">
            <a:extLst>
              <a:ext uri="{FF2B5EF4-FFF2-40B4-BE49-F238E27FC236}">
                <a16:creationId xmlns:a16="http://schemas.microsoft.com/office/drawing/2014/main" id="{5E04E3A6-A102-4419-8A39-F5FDA58F405E}"/>
              </a:ext>
            </a:extLst>
          </p:cNvPr>
          <p:cNvSpPr/>
          <p:nvPr/>
        </p:nvSpPr>
        <p:spPr>
          <a:xfrm rot="5400000">
            <a:off x="2820119" y="4509123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DAE12316-5359-4BD2-ABA4-EA35ECBE069F}"/>
              </a:ext>
            </a:extLst>
          </p:cNvPr>
          <p:cNvSpPr/>
          <p:nvPr/>
        </p:nvSpPr>
        <p:spPr>
          <a:xfrm>
            <a:off x="2126237" y="4342918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合同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文本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0" name="等腰三角形 129">
            <a:extLst>
              <a:ext uri="{FF2B5EF4-FFF2-40B4-BE49-F238E27FC236}">
                <a16:creationId xmlns:a16="http://schemas.microsoft.com/office/drawing/2014/main" id="{4122B48B-71F2-4B92-A9E4-B878F06B132F}"/>
              </a:ext>
            </a:extLst>
          </p:cNvPr>
          <p:cNvSpPr/>
          <p:nvPr/>
        </p:nvSpPr>
        <p:spPr>
          <a:xfrm rot="5400000">
            <a:off x="2361222" y="4501024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1" name="燕尾形 100">
            <a:extLst>
              <a:ext uri="{FF2B5EF4-FFF2-40B4-BE49-F238E27FC236}">
                <a16:creationId xmlns:a16="http://schemas.microsoft.com/office/drawing/2014/main" id="{616E8ACF-FF95-44EF-9AA3-F13A3787FDA4}"/>
              </a:ext>
            </a:extLst>
          </p:cNvPr>
          <p:cNvSpPr/>
          <p:nvPr/>
        </p:nvSpPr>
        <p:spPr>
          <a:xfrm>
            <a:off x="539956" y="5095873"/>
            <a:ext cx="7891291" cy="1183710"/>
          </a:xfrm>
          <a:prstGeom prst="chevron">
            <a:avLst>
              <a:gd name="adj" fmla="val 107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④</a:t>
            </a: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立项</a:t>
            </a: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完整招采</a:t>
            </a: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合同签署</a:t>
            </a: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A9D0FB95-215C-4CD0-AD51-300474948303}"/>
              </a:ext>
            </a:extLst>
          </p:cNvPr>
          <p:cNvSpPr/>
          <p:nvPr/>
        </p:nvSpPr>
        <p:spPr>
          <a:xfrm>
            <a:off x="773298" y="5413356"/>
            <a:ext cx="402599" cy="864496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立项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招采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合同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签署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0576C836-2F07-48EB-9A01-F422B49EBAE2}"/>
              </a:ext>
            </a:extLst>
          </p:cNvPr>
          <p:cNvSpPr/>
          <p:nvPr/>
        </p:nvSpPr>
        <p:spPr>
          <a:xfrm>
            <a:off x="2117766" y="5424863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招采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计划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06A8923A-480B-448A-A7C3-16402055FAB3}"/>
              </a:ext>
            </a:extLst>
          </p:cNvPr>
          <p:cNvSpPr/>
          <p:nvPr/>
        </p:nvSpPr>
        <p:spPr>
          <a:xfrm>
            <a:off x="2587977" y="5424863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招标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文件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（网批）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1ED03891-4715-43A3-89D2-323C9FF60688}"/>
              </a:ext>
            </a:extLst>
          </p:cNvPr>
          <p:cNvSpPr/>
          <p:nvPr/>
        </p:nvSpPr>
        <p:spPr>
          <a:xfrm>
            <a:off x="3556974" y="5424863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邀标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单位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（网批）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364EA644-D75E-4C9B-B84E-776CE6D75672}"/>
              </a:ext>
            </a:extLst>
          </p:cNvPr>
          <p:cNvSpPr/>
          <p:nvPr/>
        </p:nvSpPr>
        <p:spPr>
          <a:xfrm>
            <a:off x="4013482" y="5419934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招标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01F5D26D-90C7-40D1-934F-3B59ED7D51FF}"/>
              </a:ext>
            </a:extLst>
          </p:cNvPr>
          <p:cNvSpPr/>
          <p:nvPr/>
        </p:nvSpPr>
        <p:spPr>
          <a:xfrm>
            <a:off x="4464643" y="5419934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供应商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应标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D82F26D3-C05C-4C1A-93A3-9DBD8F8C597F}"/>
              </a:ext>
            </a:extLst>
          </p:cNvPr>
          <p:cNvSpPr/>
          <p:nvPr/>
        </p:nvSpPr>
        <p:spPr>
          <a:xfrm>
            <a:off x="4934854" y="5419934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投标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保证金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4AE6F458-F326-43E2-B181-47BD4B171438}"/>
              </a:ext>
            </a:extLst>
          </p:cNvPr>
          <p:cNvSpPr/>
          <p:nvPr/>
        </p:nvSpPr>
        <p:spPr>
          <a:xfrm>
            <a:off x="5395540" y="5419934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供应商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投标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8D60784A-2E73-4AA7-B8AB-0B371AF9C175}"/>
              </a:ext>
            </a:extLst>
          </p:cNvPr>
          <p:cNvSpPr/>
          <p:nvPr/>
        </p:nvSpPr>
        <p:spPr>
          <a:xfrm>
            <a:off x="5856226" y="5419934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开标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评标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C8580FB5-CFB7-4B46-BE3D-A86D6CEEE162}"/>
              </a:ext>
            </a:extLst>
          </p:cNvPr>
          <p:cNvSpPr/>
          <p:nvPr/>
        </p:nvSpPr>
        <p:spPr>
          <a:xfrm>
            <a:off x="6316912" y="5419934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定标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（网批）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C68F175E-E300-463C-A2A9-E3B1A43727E3}"/>
              </a:ext>
            </a:extLst>
          </p:cNvPr>
          <p:cNvSpPr/>
          <p:nvPr/>
        </p:nvSpPr>
        <p:spPr>
          <a:xfrm>
            <a:off x="6774339" y="5412573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合同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文本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40E7027C-4652-4E40-B81A-4CC92D7E4EB9}"/>
              </a:ext>
            </a:extLst>
          </p:cNvPr>
          <p:cNvSpPr/>
          <p:nvPr/>
        </p:nvSpPr>
        <p:spPr>
          <a:xfrm>
            <a:off x="7256333" y="5412573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合同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签署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（网批）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A90EE03C-A2FD-4F85-A52C-C5F9AB200ED3}"/>
              </a:ext>
            </a:extLst>
          </p:cNvPr>
          <p:cNvSpPr/>
          <p:nvPr/>
        </p:nvSpPr>
        <p:spPr>
          <a:xfrm>
            <a:off x="7726940" y="5412573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582BD111-2A32-4E42-831A-220DB926A609}"/>
              </a:ext>
            </a:extLst>
          </p:cNvPr>
          <p:cNvSpPr/>
          <p:nvPr/>
        </p:nvSpPr>
        <p:spPr>
          <a:xfrm>
            <a:off x="1657334" y="5418571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立项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41EF9E9A-94DF-4A84-9569-4896137FEB14}"/>
              </a:ext>
            </a:extLst>
          </p:cNvPr>
          <p:cNvSpPr/>
          <p:nvPr/>
        </p:nvSpPr>
        <p:spPr>
          <a:xfrm>
            <a:off x="3086763" y="5424863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供方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入库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4463613C-ABE1-4C84-9E26-97BD13928EDF}"/>
              </a:ext>
            </a:extLst>
          </p:cNvPr>
          <p:cNvSpPr/>
          <p:nvPr/>
        </p:nvSpPr>
        <p:spPr>
          <a:xfrm>
            <a:off x="1199868" y="5418571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预算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控制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8" name="等腰三角形 147">
            <a:extLst>
              <a:ext uri="{FF2B5EF4-FFF2-40B4-BE49-F238E27FC236}">
                <a16:creationId xmlns:a16="http://schemas.microsoft.com/office/drawing/2014/main" id="{43B95FC1-574B-4F08-8ACE-7D75A7431741}"/>
              </a:ext>
            </a:extLst>
          </p:cNvPr>
          <p:cNvSpPr/>
          <p:nvPr/>
        </p:nvSpPr>
        <p:spPr>
          <a:xfrm rot="5400000">
            <a:off x="1417172" y="5590663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9" name="等腰三角形 148">
            <a:extLst>
              <a:ext uri="{FF2B5EF4-FFF2-40B4-BE49-F238E27FC236}">
                <a16:creationId xmlns:a16="http://schemas.microsoft.com/office/drawing/2014/main" id="{D8A1019E-57A3-467F-9279-D233ADBF8960}"/>
              </a:ext>
            </a:extLst>
          </p:cNvPr>
          <p:cNvSpPr/>
          <p:nvPr/>
        </p:nvSpPr>
        <p:spPr>
          <a:xfrm rot="5400000">
            <a:off x="2346821" y="5596955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0" name="等腰三角形 149">
            <a:extLst>
              <a:ext uri="{FF2B5EF4-FFF2-40B4-BE49-F238E27FC236}">
                <a16:creationId xmlns:a16="http://schemas.microsoft.com/office/drawing/2014/main" id="{76E07C4B-33D1-43F0-B2FB-821F4B3B34B4}"/>
              </a:ext>
            </a:extLst>
          </p:cNvPr>
          <p:cNvSpPr/>
          <p:nvPr/>
        </p:nvSpPr>
        <p:spPr>
          <a:xfrm rot="5400000">
            <a:off x="2845110" y="5596955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1" name="等腰三角形 150">
            <a:extLst>
              <a:ext uri="{FF2B5EF4-FFF2-40B4-BE49-F238E27FC236}">
                <a16:creationId xmlns:a16="http://schemas.microsoft.com/office/drawing/2014/main" id="{971FEBA6-D307-4B5B-B7B2-9D568FF7C6B5}"/>
              </a:ext>
            </a:extLst>
          </p:cNvPr>
          <p:cNvSpPr/>
          <p:nvPr/>
        </p:nvSpPr>
        <p:spPr>
          <a:xfrm rot="5400000">
            <a:off x="3314824" y="5596955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2" name="等腰三角形 151">
            <a:extLst>
              <a:ext uri="{FF2B5EF4-FFF2-40B4-BE49-F238E27FC236}">
                <a16:creationId xmlns:a16="http://schemas.microsoft.com/office/drawing/2014/main" id="{FC5258F9-24BD-4144-8EDC-39F0E9391945}"/>
              </a:ext>
            </a:extLst>
          </p:cNvPr>
          <p:cNvSpPr/>
          <p:nvPr/>
        </p:nvSpPr>
        <p:spPr>
          <a:xfrm rot="5400000">
            <a:off x="4235406" y="5592027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" name="等腰三角形 152">
            <a:extLst>
              <a:ext uri="{FF2B5EF4-FFF2-40B4-BE49-F238E27FC236}">
                <a16:creationId xmlns:a16="http://schemas.microsoft.com/office/drawing/2014/main" id="{175EAA78-01C5-4593-8946-C047B60BA6C3}"/>
              </a:ext>
            </a:extLst>
          </p:cNvPr>
          <p:cNvSpPr/>
          <p:nvPr/>
        </p:nvSpPr>
        <p:spPr>
          <a:xfrm rot="5400000">
            <a:off x="4705120" y="5592027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4" name="等腰三角形 153">
            <a:extLst>
              <a:ext uri="{FF2B5EF4-FFF2-40B4-BE49-F238E27FC236}">
                <a16:creationId xmlns:a16="http://schemas.microsoft.com/office/drawing/2014/main" id="{CF7B19E0-F1B1-4849-B4A5-FC09C2248613}"/>
              </a:ext>
            </a:extLst>
          </p:cNvPr>
          <p:cNvSpPr/>
          <p:nvPr/>
        </p:nvSpPr>
        <p:spPr>
          <a:xfrm rot="5400000">
            <a:off x="5165309" y="5592027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5" name="等腰三角形 154">
            <a:extLst>
              <a:ext uri="{FF2B5EF4-FFF2-40B4-BE49-F238E27FC236}">
                <a16:creationId xmlns:a16="http://schemas.microsoft.com/office/drawing/2014/main" id="{AE46870F-1F88-4050-9FA0-1A7C694AF6B6}"/>
              </a:ext>
            </a:extLst>
          </p:cNvPr>
          <p:cNvSpPr/>
          <p:nvPr/>
        </p:nvSpPr>
        <p:spPr>
          <a:xfrm rot="5400000">
            <a:off x="5625498" y="5592027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6" name="等腰三角形 155">
            <a:extLst>
              <a:ext uri="{FF2B5EF4-FFF2-40B4-BE49-F238E27FC236}">
                <a16:creationId xmlns:a16="http://schemas.microsoft.com/office/drawing/2014/main" id="{7DC0AD11-5A2B-4A2C-9EF1-55C89D0929F7}"/>
              </a:ext>
            </a:extLst>
          </p:cNvPr>
          <p:cNvSpPr/>
          <p:nvPr/>
        </p:nvSpPr>
        <p:spPr>
          <a:xfrm rot="5400000">
            <a:off x="6085687" y="5592027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7" name="等腰三角形 156">
            <a:extLst>
              <a:ext uri="{FF2B5EF4-FFF2-40B4-BE49-F238E27FC236}">
                <a16:creationId xmlns:a16="http://schemas.microsoft.com/office/drawing/2014/main" id="{445C650E-CEEB-4D1D-AA71-3747D8FA2031}"/>
              </a:ext>
            </a:extLst>
          </p:cNvPr>
          <p:cNvSpPr/>
          <p:nvPr/>
        </p:nvSpPr>
        <p:spPr>
          <a:xfrm rot="5400000">
            <a:off x="7008521" y="5584666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8" name="等腰三角形 157">
            <a:extLst>
              <a:ext uri="{FF2B5EF4-FFF2-40B4-BE49-F238E27FC236}">
                <a16:creationId xmlns:a16="http://schemas.microsoft.com/office/drawing/2014/main" id="{5FD0A49E-D75A-4F5D-B2C0-09BC4E705CA9}"/>
              </a:ext>
            </a:extLst>
          </p:cNvPr>
          <p:cNvSpPr/>
          <p:nvPr/>
        </p:nvSpPr>
        <p:spPr>
          <a:xfrm rot="5400000">
            <a:off x="7496208" y="5584666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9" name="等腰三角形 158">
            <a:extLst>
              <a:ext uri="{FF2B5EF4-FFF2-40B4-BE49-F238E27FC236}">
                <a16:creationId xmlns:a16="http://schemas.microsoft.com/office/drawing/2014/main" id="{0F7CF260-2F1D-4399-8E25-BAD2285F4497}"/>
              </a:ext>
            </a:extLst>
          </p:cNvPr>
          <p:cNvSpPr/>
          <p:nvPr/>
        </p:nvSpPr>
        <p:spPr>
          <a:xfrm rot="5400000">
            <a:off x="1887994" y="5584665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0" name="等腰三角形 159">
            <a:extLst>
              <a:ext uri="{FF2B5EF4-FFF2-40B4-BE49-F238E27FC236}">
                <a16:creationId xmlns:a16="http://schemas.microsoft.com/office/drawing/2014/main" id="{98488C41-1BF4-4C1C-AAD7-D0C7C9388482}"/>
              </a:ext>
            </a:extLst>
          </p:cNvPr>
          <p:cNvSpPr/>
          <p:nvPr/>
        </p:nvSpPr>
        <p:spPr>
          <a:xfrm rot="5400000">
            <a:off x="3792881" y="5592286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1" name="直接连接符 160">
            <a:extLst>
              <a:ext uri="{FF2B5EF4-FFF2-40B4-BE49-F238E27FC236}">
                <a16:creationId xmlns:a16="http://schemas.microsoft.com/office/drawing/2014/main" id="{D0BBC221-6972-4B06-8313-187FE090AC3D}"/>
              </a:ext>
            </a:extLst>
          </p:cNvPr>
          <p:cNvCxnSpPr/>
          <p:nvPr/>
        </p:nvCxnSpPr>
        <p:spPr>
          <a:xfrm flipH="1">
            <a:off x="918538" y="4939836"/>
            <a:ext cx="3769787" cy="8331"/>
          </a:xfrm>
          <a:prstGeom prst="line">
            <a:avLst/>
          </a:prstGeom>
          <a:ln>
            <a:solidFill>
              <a:srgbClr val="A6A6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矩形 161">
            <a:extLst>
              <a:ext uri="{FF2B5EF4-FFF2-40B4-BE49-F238E27FC236}">
                <a16:creationId xmlns:a16="http://schemas.microsoft.com/office/drawing/2014/main" id="{9DEB42C4-71B8-455F-98E4-EB58A6EF462A}"/>
              </a:ext>
            </a:extLst>
          </p:cNvPr>
          <p:cNvSpPr/>
          <p:nvPr/>
        </p:nvSpPr>
        <p:spPr>
          <a:xfrm>
            <a:off x="3044737" y="5857319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6003448F-2C76-472C-8BD6-664077F24C06}"/>
              </a:ext>
            </a:extLst>
          </p:cNvPr>
          <p:cNvSpPr/>
          <p:nvPr/>
        </p:nvSpPr>
        <p:spPr>
          <a:xfrm>
            <a:off x="1648798" y="5851432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立项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4BE63FF7-8DBC-401B-AA11-AED4D1C62611}"/>
              </a:ext>
            </a:extLst>
          </p:cNvPr>
          <p:cNvSpPr/>
          <p:nvPr/>
        </p:nvSpPr>
        <p:spPr>
          <a:xfrm>
            <a:off x="1196452" y="5854854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预算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控制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FA55F535-D073-4311-ABEF-C0DFE9EEE3B1}"/>
              </a:ext>
            </a:extLst>
          </p:cNvPr>
          <p:cNvSpPr/>
          <p:nvPr/>
        </p:nvSpPr>
        <p:spPr>
          <a:xfrm>
            <a:off x="2585840" y="5851432"/>
            <a:ext cx="391027" cy="427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战略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>
                <a:latin typeface="微软雅黑" pitchFamily="34" charset="-122"/>
                <a:ea typeface="微软雅黑" pitchFamily="34" charset="-122"/>
              </a:rPr>
              <a:t>下单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（网批）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6" name="等腰三角形 165">
            <a:extLst>
              <a:ext uri="{FF2B5EF4-FFF2-40B4-BE49-F238E27FC236}">
                <a16:creationId xmlns:a16="http://schemas.microsoft.com/office/drawing/2014/main" id="{56D9F384-2E28-4002-AE20-0733A2C1447A}"/>
              </a:ext>
            </a:extLst>
          </p:cNvPr>
          <p:cNvSpPr/>
          <p:nvPr/>
        </p:nvSpPr>
        <p:spPr>
          <a:xfrm rot="5400000">
            <a:off x="1430415" y="6024129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7" name="等腰三角形 166">
            <a:extLst>
              <a:ext uri="{FF2B5EF4-FFF2-40B4-BE49-F238E27FC236}">
                <a16:creationId xmlns:a16="http://schemas.microsoft.com/office/drawing/2014/main" id="{96041380-AC3B-411C-9C95-898CFF2A7291}"/>
              </a:ext>
            </a:extLst>
          </p:cNvPr>
          <p:cNvSpPr/>
          <p:nvPr/>
        </p:nvSpPr>
        <p:spPr>
          <a:xfrm rot="5400000">
            <a:off x="1888761" y="6023524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8" name="等腰三角形 167">
            <a:extLst>
              <a:ext uri="{FF2B5EF4-FFF2-40B4-BE49-F238E27FC236}">
                <a16:creationId xmlns:a16="http://schemas.microsoft.com/office/drawing/2014/main" id="{A3E73DFF-E36F-4048-A588-C451C6C2AA04}"/>
              </a:ext>
            </a:extLst>
          </p:cNvPr>
          <p:cNvSpPr/>
          <p:nvPr/>
        </p:nvSpPr>
        <p:spPr>
          <a:xfrm rot="5400000">
            <a:off x="2812098" y="6013999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1226394F-A16C-4CE6-9FC3-71A13E73F0DC}"/>
              </a:ext>
            </a:extLst>
          </p:cNvPr>
          <p:cNvSpPr/>
          <p:nvPr/>
        </p:nvSpPr>
        <p:spPr>
          <a:xfrm>
            <a:off x="2118216" y="5847794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合同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文本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0" name="等腰三角形 169">
            <a:extLst>
              <a:ext uri="{FF2B5EF4-FFF2-40B4-BE49-F238E27FC236}">
                <a16:creationId xmlns:a16="http://schemas.microsoft.com/office/drawing/2014/main" id="{4E643CAF-F2DA-4B59-A56E-E31A83C4D804}"/>
              </a:ext>
            </a:extLst>
          </p:cNvPr>
          <p:cNvSpPr/>
          <p:nvPr/>
        </p:nvSpPr>
        <p:spPr>
          <a:xfrm rot="5400000">
            <a:off x="2353201" y="6005900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1519B156-230C-476C-8DF3-E075C382273A}"/>
              </a:ext>
            </a:extLst>
          </p:cNvPr>
          <p:cNvSpPr/>
          <p:nvPr/>
        </p:nvSpPr>
        <p:spPr>
          <a:xfrm>
            <a:off x="3557143" y="3934351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2" name="等腰三角形 171">
            <a:extLst>
              <a:ext uri="{FF2B5EF4-FFF2-40B4-BE49-F238E27FC236}">
                <a16:creationId xmlns:a16="http://schemas.microsoft.com/office/drawing/2014/main" id="{8C820BF1-58F6-41A1-8CB1-AC0620E84A50}"/>
              </a:ext>
            </a:extLst>
          </p:cNvPr>
          <p:cNvSpPr/>
          <p:nvPr/>
        </p:nvSpPr>
        <p:spPr>
          <a:xfrm rot="5400000">
            <a:off x="3324504" y="4091031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0" y="3162065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dirty="0">
                <a:solidFill>
                  <a:sysClr val="windowText" lastClr="000000"/>
                </a:solidFill>
              </a:rPr>
              <a:t>合同评审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8123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网批路径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131BC7-FA36-4DD9-BA92-0FC1AF5E9444}"/>
              </a:ext>
            </a:extLst>
          </p:cNvPr>
          <p:cNvSpPr txBox="1"/>
          <p:nvPr/>
        </p:nvSpPr>
        <p:spPr>
          <a:xfrm>
            <a:off x="233917" y="780098"/>
            <a:ext cx="11302409" cy="1709915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网批完整路径：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宝龙地产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/09-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成本采购管理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招标采购管理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合同评审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行政、人力、管理、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IT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日常机构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宝龙地产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/09-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成本采购管理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招标采购管理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合同评审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/IT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宝龙地产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/09-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成本采购管理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招标采购管理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合同评审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拓展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118205F-38A5-4837-859B-C5CB6FBB3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6"/>
          <a:stretch/>
        </p:blipFill>
        <p:spPr>
          <a:xfrm>
            <a:off x="452548" y="3642039"/>
            <a:ext cx="4857750" cy="214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DBD42F2-0CC7-4E20-BDFD-DACDB5F37AC7}"/>
              </a:ext>
            </a:extLst>
          </p:cNvPr>
          <p:cNvSpPr/>
          <p:nvPr/>
        </p:nvSpPr>
        <p:spPr bwMode="auto">
          <a:xfrm>
            <a:off x="1885776" y="3754346"/>
            <a:ext cx="2674088" cy="52963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F641D3D-307C-4C62-8280-8AEBA6422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036" y="1725409"/>
            <a:ext cx="3482788" cy="5317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885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B530195-6651-46FE-9A68-FF3B14243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44" y="780098"/>
            <a:ext cx="10896600" cy="598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选择或填写 </a:t>
            </a:r>
            <a:r>
              <a:rPr lang="en-US" altLang="zh-CN" dirty="0"/>
              <a:t>&gt;</a:t>
            </a:r>
            <a:r>
              <a:rPr lang="zh-CN" altLang="en-US" dirty="0"/>
              <a:t>合同评审</a:t>
            </a:r>
            <a:r>
              <a:rPr lang="en-US" altLang="zh-CN" dirty="0"/>
              <a:t>(</a:t>
            </a:r>
            <a:r>
              <a:rPr lang="zh-CN" altLang="en-US" dirty="0"/>
              <a:t>行政、人力、管理、</a:t>
            </a:r>
            <a:r>
              <a:rPr lang="en-US" altLang="zh-CN" dirty="0"/>
              <a:t>IT</a:t>
            </a:r>
            <a:r>
              <a:rPr lang="zh-CN" altLang="en-US" dirty="0"/>
              <a:t>日常机构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8" name="矩形标注 5">
            <a:extLst>
              <a:ext uri="{FF2B5EF4-FFF2-40B4-BE49-F238E27FC236}">
                <a16:creationId xmlns:a16="http://schemas.microsoft.com/office/drawing/2014/main" id="{BE6143B6-ACA1-4455-AC9E-ED23BF4217A9}"/>
              </a:ext>
            </a:extLst>
          </p:cNvPr>
          <p:cNvSpPr/>
          <p:nvPr/>
        </p:nvSpPr>
        <p:spPr bwMode="auto">
          <a:xfrm>
            <a:off x="9165265" y="3057521"/>
            <a:ext cx="1626781" cy="475220"/>
          </a:xfrm>
          <a:prstGeom prst="wedgeRectCallout">
            <a:avLst>
              <a:gd name="adj1" fmla="val -35086"/>
              <a:gd name="adj2" fmla="val 15876"/>
            </a:avLst>
          </a:prstGeom>
          <a:solidFill>
            <a:srgbClr val="FF2980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红色必填字段</a:t>
            </a:r>
            <a:endParaRPr lang="en-US" altLang="zh-CN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" name="矩形标注 5">
            <a:extLst>
              <a:ext uri="{FF2B5EF4-FFF2-40B4-BE49-F238E27FC236}">
                <a16:creationId xmlns:a16="http://schemas.microsoft.com/office/drawing/2014/main" id="{50ACB825-14D9-468B-84FD-67A3BE1B1698}"/>
              </a:ext>
            </a:extLst>
          </p:cNvPr>
          <p:cNvSpPr/>
          <p:nvPr/>
        </p:nvSpPr>
        <p:spPr bwMode="auto">
          <a:xfrm>
            <a:off x="2046804" y="6479040"/>
            <a:ext cx="2661221" cy="435361"/>
          </a:xfrm>
          <a:prstGeom prst="wedgeRectCallout">
            <a:avLst>
              <a:gd name="adj1" fmla="val -79975"/>
              <a:gd name="adj2" fmla="val -1830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点击填选审批人、发起。略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7312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78BF17C-3AAD-49A2-979D-75E6109B7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747712"/>
            <a:ext cx="10715625" cy="570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选择或填写 </a:t>
            </a:r>
            <a:r>
              <a:rPr lang="en-US" altLang="zh-CN" dirty="0"/>
              <a:t>&gt;</a:t>
            </a:r>
            <a:r>
              <a:rPr lang="zh-CN" altLang="en-US" dirty="0"/>
              <a:t>合同评审</a:t>
            </a:r>
            <a:r>
              <a:rPr lang="en-US" altLang="zh-CN" dirty="0"/>
              <a:t>(IT)</a:t>
            </a:r>
            <a:endParaRPr lang="zh-CN" altLang="en-US" dirty="0"/>
          </a:p>
        </p:txBody>
      </p:sp>
      <p:sp>
        <p:nvSpPr>
          <p:cNvPr id="8" name="矩形标注 5">
            <a:extLst>
              <a:ext uri="{FF2B5EF4-FFF2-40B4-BE49-F238E27FC236}">
                <a16:creationId xmlns:a16="http://schemas.microsoft.com/office/drawing/2014/main" id="{BE6143B6-ACA1-4455-AC9E-ED23BF4217A9}"/>
              </a:ext>
            </a:extLst>
          </p:cNvPr>
          <p:cNvSpPr/>
          <p:nvPr/>
        </p:nvSpPr>
        <p:spPr bwMode="auto">
          <a:xfrm>
            <a:off x="9250325" y="1396110"/>
            <a:ext cx="1626781" cy="475220"/>
          </a:xfrm>
          <a:prstGeom prst="wedgeRectCallout">
            <a:avLst>
              <a:gd name="adj1" fmla="val -35086"/>
              <a:gd name="adj2" fmla="val 15876"/>
            </a:avLst>
          </a:prstGeom>
          <a:solidFill>
            <a:srgbClr val="FF2980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红色必填字段</a:t>
            </a:r>
            <a:endParaRPr lang="en-US" altLang="zh-CN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" name="矩形标注 5">
            <a:extLst>
              <a:ext uri="{FF2B5EF4-FFF2-40B4-BE49-F238E27FC236}">
                <a16:creationId xmlns:a16="http://schemas.microsoft.com/office/drawing/2014/main" id="{50ACB825-14D9-468B-84FD-67A3BE1B1698}"/>
              </a:ext>
            </a:extLst>
          </p:cNvPr>
          <p:cNvSpPr/>
          <p:nvPr/>
        </p:nvSpPr>
        <p:spPr bwMode="auto">
          <a:xfrm>
            <a:off x="2227557" y="6235506"/>
            <a:ext cx="2661221" cy="435361"/>
          </a:xfrm>
          <a:prstGeom prst="wedgeRectCallout">
            <a:avLst>
              <a:gd name="adj1" fmla="val -79975"/>
              <a:gd name="adj2" fmla="val -1830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点击填选审批人、发起。略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9613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C1BED31-D765-45A1-BA85-26E2A0C8D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8" y="780098"/>
            <a:ext cx="10394063" cy="592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选择或填写 </a:t>
            </a:r>
            <a:r>
              <a:rPr lang="en-US" altLang="zh-CN" dirty="0"/>
              <a:t>&gt;</a:t>
            </a:r>
            <a:r>
              <a:rPr lang="zh-CN" altLang="en-US" dirty="0"/>
              <a:t>合同评审</a:t>
            </a:r>
            <a:r>
              <a:rPr lang="en-US" altLang="zh-CN" dirty="0"/>
              <a:t>(</a:t>
            </a:r>
            <a:r>
              <a:rPr lang="zh-CN" altLang="en-US" dirty="0"/>
              <a:t>拓展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8" name="矩形标注 5">
            <a:extLst>
              <a:ext uri="{FF2B5EF4-FFF2-40B4-BE49-F238E27FC236}">
                <a16:creationId xmlns:a16="http://schemas.microsoft.com/office/drawing/2014/main" id="{BE6143B6-ACA1-4455-AC9E-ED23BF4217A9}"/>
              </a:ext>
            </a:extLst>
          </p:cNvPr>
          <p:cNvSpPr/>
          <p:nvPr/>
        </p:nvSpPr>
        <p:spPr bwMode="auto">
          <a:xfrm>
            <a:off x="8527311" y="2703915"/>
            <a:ext cx="1626781" cy="475220"/>
          </a:xfrm>
          <a:prstGeom prst="wedgeRectCallout">
            <a:avLst>
              <a:gd name="adj1" fmla="val -35086"/>
              <a:gd name="adj2" fmla="val 15876"/>
            </a:avLst>
          </a:prstGeom>
          <a:solidFill>
            <a:srgbClr val="FF2980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红色必填字段</a:t>
            </a:r>
            <a:endParaRPr lang="en-US" altLang="zh-CN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" name="矩形标注 5">
            <a:extLst>
              <a:ext uri="{FF2B5EF4-FFF2-40B4-BE49-F238E27FC236}">
                <a16:creationId xmlns:a16="http://schemas.microsoft.com/office/drawing/2014/main" id="{50ACB825-14D9-468B-84FD-67A3BE1B1698}"/>
              </a:ext>
            </a:extLst>
          </p:cNvPr>
          <p:cNvSpPr/>
          <p:nvPr/>
        </p:nvSpPr>
        <p:spPr bwMode="auto">
          <a:xfrm>
            <a:off x="2163763" y="6420802"/>
            <a:ext cx="2661221" cy="435361"/>
          </a:xfrm>
          <a:prstGeom prst="wedgeRectCallout">
            <a:avLst>
              <a:gd name="adj1" fmla="val -79975"/>
              <a:gd name="adj2" fmla="val -1830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点击填选审批人、发起。略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3945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0" y="2919369"/>
            <a:ext cx="8879840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5pPr>
            <a:lvl6pPr marL="57188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6pPr>
            <a:lvl7pPr marL="1143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7pPr>
            <a:lvl8pPr marL="171565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8pPr>
            <a:lvl9pPr marL="2287539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sz="4400" dirty="0">
                <a:solidFill>
                  <a:sysClr val="windowText" lastClr="000000"/>
                </a:solidFill>
              </a:rPr>
              <a:t>谢    谢</a:t>
            </a: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0736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重要规则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364394"/>
              </p:ext>
            </p:extLst>
          </p:nvPr>
        </p:nvGraphicFramePr>
        <p:xfrm>
          <a:off x="180537" y="921515"/>
          <a:ext cx="12395286" cy="74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64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 Light" pitchFamily="34" charset="-122"/>
                          <a:ea typeface="微软雅黑 Light" pitchFamily="34" charset="-122"/>
                        </a:rPr>
                        <a:t>规则说明</a:t>
                      </a: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4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altLang="zh-CN" sz="1800" b="0" i="0" kern="1200" dirty="0">
                        <a:solidFill>
                          <a:schemeClr val="dk1"/>
                        </a:solidFill>
                        <a:effectLst/>
                        <a:latin typeface="微软雅黑 Light" pitchFamily="34" charset="-122"/>
                        <a:ea typeface="微软雅黑 Light" pitchFamily="34" charset="-122"/>
                        <a:cs typeface="+mn-cs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21261" y="3152095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dirty="0">
                <a:solidFill>
                  <a:sysClr val="windowText" lastClr="000000"/>
                </a:solidFill>
              </a:rPr>
              <a:t>立项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3671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7B4ACF9-3CE6-4BBA-BFDE-1175AE61F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104" y="1736208"/>
            <a:ext cx="3505200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网批路径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131BC7-FA36-4DD9-BA92-0FC1AF5E9444}"/>
              </a:ext>
            </a:extLst>
          </p:cNvPr>
          <p:cNvSpPr txBox="1"/>
          <p:nvPr/>
        </p:nvSpPr>
        <p:spPr>
          <a:xfrm>
            <a:off x="255182" y="967563"/>
            <a:ext cx="11302409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网批完整路径：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宝龙地产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地产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/04-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行政人事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/03-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行政管理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/04-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通用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立项申请单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118205F-38A5-4837-859B-C5CB6FBB3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06"/>
          <a:stretch/>
        </p:blipFill>
        <p:spPr>
          <a:xfrm>
            <a:off x="495078" y="2402958"/>
            <a:ext cx="4857750" cy="214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DBD42F2-0CC7-4E20-BDFD-DACDB5F37AC7}"/>
              </a:ext>
            </a:extLst>
          </p:cNvPr>
          <p:cNvSpPr/>
          <p:nvPr/>
        </p:nvSpPr>
        <p:spPr bwMode="auto">
          <a:xfrm>
            <a:off x="1866014" y="2490013"/>
            <a:ext cx="2674088" cy="52963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8A3D3B5D-A3D5-4741-A0C5-2D76D5686C9F}"/>
              </a:ext>
            </a:extLst>
          </p:cNvPr>
          <p:cNvSpPr/>
          <p:nvPr/>
        </p:nvSpPr>
        <p:spPr bwMode="auto">
          <a:xfrm>
            <a:off x="5906386" y="6113720"/>
            <a:ext cx="3842911" cy="40403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60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A8E8F0F-6A70-46C2-A2EE-F96F70496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89" y="540501"/>
            <a:ext cx="10382514" cy="6119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标注 5">
            <a:extLst>
              <a:ext uri="{FF2B5EF4-FFF2-40B4-BE49-F238E27FC236}">
                <a16:creationId xmlns:a16="http://schemas.microsoft.com/office/drawing/2014/main" id="{C109C341-CDBA-437A-9314-11D8BF640749}"/>
              </a:ext>
            </a:extLst>
          </p:cNvPr>
          <p:cNvSpPr/>
          <p:nvPr/>
        </p:nvSpPr>
        <p:spPr bwMode="auto">
          <a:xfrm>
            <a:off x="2663491" y="6114295"/>
            <a:ext cx="2661221" cy="435361"/>
          </a:xfrm>
          <a:prstGeom prst="wedgeRectCallout">
            <a:avLst>
              <a:gd name="adj1" fmla="val -79975"/>
              <a:gd name="adj2" fmla="val -1830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点击填选审批人、发起。略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" name="矩形标注 5">
            <a:extLst>
              <a:ext uri="{FF2B5EF4-FFF2-40B4-BE49-F238E27FC236}">
                <a16:creationId xmlns:a16="http://schemas.microsoft.com/office/drawing/2014/main" id="{D3F1FBB1-1CE8-4098-83B7-336F1C5BEE84}"/>
              </a:ext>
            </a:extLst>
          </p:cNvPr>
          <p:cNvSpPr/>
          <p:nvPr/>
        </p:nvSpPr>
        <p:spPr bwMode="auto">
          <a:xfrm>
            <a:off x="8378455" y="4426390"/>
            <a:ext cx="1626781" cy="475220"/>
          </a:xfrm>
          <a:prstGeom prst="wedgeRectCallout">
            <a:avLst>
              <a:gd name="adj1" fmla="val -35086"/>
              <a:gd name="adj2" fmla="val 15876"/>
            </a:avLst>
          </a:prstGeom>
          <a:solidFill>
            <a:srgbClr val="FF2980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红色为必填字段</a:t>
            </a:r>
            <a:endParaRPr lang="en-US" altLang="zh-CN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299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管理费用预算报表：业务说明与规则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8084" y="949081"/>
          <a:ext cx="12153900" cy="262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7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微软雅黑 Light" pitchFamily="34" charset="-122"/>
                          <a:ea typeface="微软雅黑 Light" pitchFamily="34" charset="-122"/>
                        </a:rPr>
                        <a:t>字段</a:t>
                      </a:r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微软雅黑 Light" pitchFamily="34" charset="-122"/>
                          <a:ea typeface="微软雅黑 Light" pitchFamily="34" charset="-122"/>
                        </a:rPr>
                        <a:t>/</a:t>
                      </a: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微软雅黑 Light" pitchFamily="34" charset="-122"/>
                          <a:ea typeface="微软雅黑 Light" pitchFamily="34" charset="-122"/>
                        </a:rPr>
                        <a:t>内容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微软雅黑 Light" pitchFamily="34" charset="-122"/>
                          <a:ea typeface="微软雅黑 Light" pitchFamily="34" charset="-122"/>
                        </a:rPr>
                        <a:t>业务说明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微软雅黑 Light" pitchFamily="34" charset="-122"/>
                          <a:ea typeface="微软雅黑 Light" pitchFamily="34" charset="-122"/>
                        </a:rPr>
                        <a:t>业务规则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77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  <a:latin typeface="微软雅黑 Light" pitchFamily="34" charset="-122"/>
                        <a:ea typeface="微软雅黑 Light" pitchFamily="34" charset="-122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1436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微软雅黑 Light" pitchFamily="34" charset="-122"/>
                        <a:ea typeface="微软雅黑 Light" pitchFamily="34" charset="-122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1436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微软雅黑 Light" pitchFamily="34" charset="-122"/>
                        <a:ea typeface="微软雅黑 Light" pitchFamily="34" charset="-122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770">
                <a:tc>
                  <a:txBody>
                    <a:bodyPr/>
                    <a:lstStyle/>
                    <a:p>
                      <a:pPr marL="0" marR="0" indent="0" algn="ctr" defTabSz="11436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微软雅黑 Light" pitchFamily="34" charset="-122"/>
                        <a:ea typeface="微软雅黑 Light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1436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微软雅黑 Light" pitchFamily="34" charset="-122"/>
                        <a:ea typeface="微软雅黑 Light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1436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微软雅黑 Light" pitchFamily="34" charset="-122"/>
                        <a:ea typeface="微软雅黑 Light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770">
                <a:tc>
                  <a:txBody>
                    <a:bodyPr/>
                    <a:lstStyle/>
                    <a:p>
                      <a:pPr marL="0" marR="0" indent="0" algn="ctr" defTabSz="11436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微软雅黑 Light" pitchFamily="34" charset="-122"/>
                        <a:ea typeface="微软雅黑 Light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1436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微软雅黑 Light" pitchFamily="34" charset="-122"/>
                        <a:ea typeface="微软雅黑 Light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1436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微软雅黑 Light" pitchFamily="34" charset="-122"/>
                        <a:ea typeface="微软雅黑 Light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770">
                <a:tc>
                  <a:txBody>
                    <a:bodyPr/>
                    <a:lstStyle/>
                    <a:p>
                      <a:pPr marL="0" marR="0" indent="0" algn="ctr" defTabSz="11436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微软雅黑 Light" pitchFamily="34" charset="-122"/>
                        <a:ea typeface="微软雅黑 Light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1436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微软雅黑 Light" pitchFamily="34" charset="-122"/>
                        <a:ea typeface="微软雅黑 Light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1436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微软雅黑 Light" pitchFamily="34" charset="-122"/>
                        <a:ea typeface="微软雅黑 Light" pitchFamily="34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37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21261" y="3152095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dirty="0">
                <a:solidFill>
                  <a:sysClr val="windowText" lastClr="000000"/>
                </a:solidFill>
              </a:rPr>
              <a:t>查看招采计划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651000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23/02/2009 1:57:22 PM"/>
</p:tagLst>
</file>

<file path=ppt/theme/theme1.xml><?xml version="1.0" encoding="utf-8"?>
<a:theme xmlns:a="http://schemas.openxmlformats.org/drawingml/2006/main" name="08-0143_ARBS_template v2_GREEN">
  <a:themeElements>
    <a:clrScheme name="08-0143_ARBS_template v2_GREEN 1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CCBB88"/>
      </a:accent1>
      <a:accent2>
        <a:srgbClr val="003344"/>
      </a:accent2>
      <a:accent3>
        <a:srgbClr val="FFFFFF"/>
      </a:accent3>
      <a:accent4>
        <a:srgbClr val="000000"/>
      </a:accent4>
      <a:accent5>
        <a:srgbClr val="E2DAC3"/>
      </a:accent5>
      <a:accent6>
        <a:srgbClr val="002D3D"/>
      </a:accent6>
      <a:hlink>
        <a:srgbClr val="666666"/>
      </a:hlink>
      <a:folHlink>
        <a:srgbClr val="AA1133"/>
      </a:folHlink>
    </a:clrScheme>
    <a:fontScheme name="08-0143_ARBS_template v2_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</a:spPr>
      <a:bodyPr/>
      <a:lstStyle/>
    </a:lnDef>
    <a:txDef>
      <a:spPr>
        <a:noFill/>
      </a:spPr>
      <a:bodyPr wrap="none" lIns="96105" tIns="48052" rIns="96105" bIns="48052" rtlCol="0" anchor="ctr">
        <a:noAutofit/>
      </a:bodyPr>
      <a:lstStyle>
        <a:defPPr>
          <a:defRPr sz="1700" dirty="0">
            <a:solidFill>
              <a:schemeClr val="accent5">
                <a:lumMod val="50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Helvetica Neue Light"/>
          </a:defRPr>
        </a:defPPr>
      </a:lstStyle>
    </a:txDef>
  </a:objectDefaults>
  <a:extraClrSchemeLst>
    <a:extraClrScheme>
      <a:clrScheme name="08-0143_ARBS_template v2_GREEN 1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BB88"/>
        </a:accent1>
        <a:accent2>
          <a:srgbClr val="003344"/>
        </a:accent2>
        <a:accent3>
          <a:srgbClr val="FFFFFF"/>
        </a:accent3>
        <a:accent4>
          <a:srgbClr val="000000"/>
        </a:accent4>
        <a:accent5>
          <a:srgbClr val="E2DAC3"/>
        </a:accent5>
        <a:accent6>
          <a:srgbClr val="002D3D"/>
        </a:accent6>
        <a:hlink>
          <a:srgbClr val="666666"/>
        </a:hlink>
        <a:folHlink>
          <a:srgbClr val="AA11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812</Words>
  <Application>Microsoft Office PowerPoint</Application>
  <PresentationFormat>自定义</PresentationFormat>
  <Paragraphs>174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Helvetica Neue Light</vt:lpstr>
      <vt:lpstr>微软雅黑</vt:lpstr>
      <vt:lpstr>微软雅黑 Light</vt:lpstr>
      <vt:lpstr>Arial</vt:lpstr>
      <vt:lpstr>08-0143_ARBS_template v2_GREEN</vt:lpstr>
      <vt:lpstr>02 管理费用/成本操作 -成本招采全流程【培训材料】</vt:lpstr>
      <vt:lpstr>说明</vt:lpstr>
      <vt:lpstr>管理费用：流程分类</vt:lpstr>
      <vt:lpstr>重要规则</vt:lpstr>
      <vt:lpstr>目录</vt:lpstr>
      <vt:lpstr>网批路径</vt:lpstr>
      <vt:lpstr>新建</vt:lpstr>
      <vt:lpstr>管理费用预算报表：业务说明与规则</vt:lpstr>
      <vt:lpstr>目录</vt:lpstr>
      <vt:lpstr>菜单：新PD平台 &gt; 成本系统 &gt;招采：招采计划</vt:lpstr>
      <vt:lpstr>查看</vt:lpstr>
      <vt:lpstr>目录</vt:lpstr>
      <vt:lpstr>网批路径</vt:lpstr>
      <vt:lpstr>新建</vt:lpstr>
      <vt:lpstr>选择或填写</vt:lpstr>
      <vt:lpstr>目录</vt:lpstr>
      <vt:lpstr>网批路径</vt:lpstr>
      <vt:lpstr>选择或填写 &gt;邀标单位(行政、人力、管理、IT日常机构)</vt:lpstr>
      <vt:lpstr>选择或填写 &gt; 邀标单位(IT)</vt:lpstr>
      <vt:lpstr>选择或填写 &gt; 邀标单位(拓展)</vt:lpstr>
      <vt:lpstr>目录</vt:lpstr>
      <vt:lpstr>招标平台</vt:lpstr>
      <vt:lpstr>目录</vt:lpstr>
      <vt:lpstr>网批路径</vt:lpstr>
      <vt:lpstr>选择或填写 &gt;定标(行政、人力、管理、IT日常机构)</vt:lpstr>
      <vt:lpstr>选择或填写 &gt; 定标(IT)</vt:lpstr>
      <vt:lpstr>选择或填写 &gt;定标(拓展)</vt:lpstr>
      <vt:lpstr>目录</vt:lpstr>
      <vt:lpstr>合同</vt:lpstr>
      <vt:lpstr>目录</vt:lpstr>
      <vt:lpstr>网批路径</vt:lpstr>
      <vt:lpstr>选择或填写 &gt;合同评审(行政、人力、管理、IT日常机构)</vt:lpstr>
      <vt:lpstr>选择或填写 &gt;合同评审(IT)</vt:lpstr>
      <vt:lpstr>选择或填写 &gt;合同评审(拓展)</vt:lpstr>
      <vt:lpstr>PowerPoint 演示文稿</vt:lpstr>
    </vt:vector>
  </TitlesOfParts>
  <Company>D &amp; J Softech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Jia</dc:creator>
  <cp:lastModifiedBy>Ned Chen</cp:lastModifiedBy>
  <cp:revision>6125</cp:revision>
  <cp:lastPrinted>2018-06-20T06:41:07Z</cp:lastPrinted>
  <dcterms:created xsi:type="dcterms:W3CDTF">2008-09-10T23:23:00Z</dcterms:created>
  <dcterms:modified xsi:type="dcterms:W3CDTF">2018-10-23T03:09:17Z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s">
    <vt:lpwstr/>
  </property>
  <property fmtid="{D5CDD505-2E9C-101B-9397-08002B2CF9AE}" pid="3" name="ContentType">
    <vt:lpwstr>Document</vt:lpwstr>
  </property>
  <property fmtid="{D5CDD505-2E9C-101B-9397-08002B2CF9AE}" pid="4" name="Status">
    <vt:lpwstr>Not started</vt:lpwstr>
  </property>
  <property fmtid="{D5CDD505-2E9C-101B-9397-08002B2CF9AE}" pid="5" name="KSOProductBuildVer">
    <vt:lpwstr>2052-10.1.0.7346</vt:lpwstr>
  </property>
</Properties>
</file>